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3"/>
  </p:notesMasterIdLst>
  <p:handoutMasterIdLst>
    <p:handoutMasterId r:id="rId24"/>
  </p:handoutMasterIdLst>
  <p:sldIdLst>
    <p:sldId id="394" r:id="rId3"/>
    <p:sldId id="329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384" r:id="rId13"/>
    <p:sldId id="405" r:id="rId14"/>
    <p:sldId id="406" r:id="rId15"/>
    <p:sldId id="389" r:id="rId16"/>
    <p:sldId id="378" r:id="rId17"/>
    <p:sldId id="390" r:id="rId18"/>
    <p:sldId id="393" r:id="rId19"/>
    <p:sldId id="391" r:id="rId20"/>
    <p:sldId id="316" r:id="rId21"/>
    <p:sldId id="404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2D0"/>
    <a:srgbClr val="CC99FF"/>
    <a:srgbClr val="DCF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89522" autoAdjust="0"/>
  </p:normalViewPr>
  <p:slideViewPr>
    <p:cSldViewPr>
      <p:cViewPr varScale="1">
        <p:scale>
          <a:sx n="73" d="100"/>
          <a:sy n="73" d="100"/>
        </p:scale>
        <p:origin x="922" y="67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B9B54-BEA4-478D-BEEC-CD2B2AAE624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3AB9F8D-C21A-4EEE-A4B0-526F98E0D967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Environmental documentation – </a:t>
          </a:r>
          <a:r>
            <a:rPr lang="en-US" b="0" dirty="0" smtClean="0">
              <a:latin typeface="Arial" panose="020B0604020202020204" pitchFamily="34" charset="0"/>
              <a:cs typeface="Arial" panose="020B0604020202020204" pitchFamily="34" charset="0"/>
            </a:rPr>
            <a:t>Nearing completion of federally required environmental documentation (EIS).</a:t>
          </a:r>
          <a:endParaRPr lang="en-US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FBA6EA-20BF-4194-B971-EDE05C7CB6D2}" type="parTrans" cxnId="{461C9A89-43EE-44AF-9F43-5830D675D1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C0C15F-6769-4733-849B-C2A65ADAF0A3}" type="sibTrans" cxnId="{461C9A89-43EE-44AF-9F43-5830D675D1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3A37D9-D0C3-4EF0-9FB3-B87679A6381E}">
      <dgm:prSet phldrT="[Text]"/>
      <dgm:spPr>
        <a:solidFill>
          <a:srgbClr val="159CEF"/>
        </a:solidFill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Corridor development and growth continues –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Lindbergh Center, Cheshire Bridge Road, Emory University, Suburban Plaza, Avondale TOD.  Additional demand on roadway network.</a:t>
          </a:r>
          <a:endParaRPr lang="en-US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7FE227-E8C9-446C-9116-E64CB3211CDC}" type="parTrans" cxnId="{A0F41D1E-7F54-4605-BA4F-C116AA8AD1A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E10B31-D268-446E-B777-2425E1875E87}" type="sibTrans" cxnId="{A0F41D1E-7F54-4605-BA4F-C116AA8AD1A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94AF06-A992-4839-8E42-5965C2100FB6}">
      <dgm:prSet/>
      <dgm:spPr/>
      <dgm:t>
        <a:bodyPr/>
        <a:lstStyle/>
        <a:p>
          <a:pPr rtl="0"/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More MARTA sales tax – </a:t>
          </a:r>
          <a:r>
            <a:rPr lang="en-US" b="0" dirty="0" smtClean="0">
              <a:latin typeface="Arial" panose="020B0604020202020204" pitchFamily="34" charset="0"/>
              <a:cs typeface="Arial" panose="020B0604020202020204" pitchFamily="34" charset="0"/>
            </a:rPr>
            <a:t>anticipated local funding for first phase within City of Atlanta (Lindbergh Center to Emory area).</a:t>
          </a:r>
          <a:endParaRPr lang="en-US" dirty="0" smtClean="0"/>
        </a:p>
      </dgm:t>
    </dgm:pt>
    <dgm:pt modelId="{46C5D5D7-FBDA-4E12-8E3D-DCE70EAF41D5}" type="parTrans" cxnId="{F0F7A928-1E55-4A6B-A2B1-0FBE4A009A1D}">
      <dgm:prSet/>
      <dgm:spPr/>
      <dgm:t>
        <a:bodyPr/>
        <a:lstStyle/>
        <a:p>
          <a:endParaRPr lang="en-US"/>
        </a:p>
      </dgm:t>
    </dgm:pt>
    <dgm:pt modelId="{28BB1E76-6323-4946-B526-F55E348E1171}" type="sibTrans" cxnId="{F0F7A928-1E55-4A6B-A2B1-0FBE4A009A1D}">
      <dgm:prSet/>
      <dgm:spPr/>
      <dgm:t>
        <a:bodyPr/>
        <a:lstStyle/>
        <a:p>
          <a:endParaRPr lang="en-US"/>
        </a:p>
      </dgm:t>
    </dgm:pt>
    <dgm:pt modelId="{EB5EB7E8-47BD-4D0B-92F4-3EDE8FB0B034}" type="pres">
      <dgm:prSet presAssocID="{0BAB9B54-BEA4-478D-BEEC-CD2B2AAE624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0363761-AC2E-48B5-83DC-20A59A6139A0}" type="pres">
      <dgm:prSet presAssocID="{0BAB9B54-BEA4-478D-BEEC-CD2B2AAE6246}" presName="Name1" presStyleCnt="0"/>
      <dgm:spPr/>
      <dgm:t>
        <a:bodyPr/>
        <a:lstStyle/>
        <a:p>
          <a:endParaRPr lang="en-US"/>
        </a:p>
      </dgm:t>
    </dgm:pt>
    <dgm:pt modelId="{E8867712-1AEF-45F1-BFA5-4319B058C285}" type="pres">
      <dgm:prSet presAssocID="{0BAB9B54-BEA4-478D-BEEC-CD2B2AAE6246}" presName="cycle" presStyleCnt="0"/>
      <dgm:spPr/>
      <dgm:t>
        <a:bodyPr/>
        <a:lstStyle/>
        <a:p>
          <a:endParaRPr lang="en-US"/>
        </a:p>
      </dgm:t>
    </dgm:pt>
    <dgm:pt modelId="{308B4F6A-33BB-4103-BEE6-F80A263DA252}" type="pres">
      <dgm:prSet presAssocID="{0BAB9B54-BEA4-478D-BEEC-CD2B2AAE6246}" presName="srcNode" presStyleLbl="node1" presStyleIdx="0" presStyleCnt="3"/>
      <dgm:spPr/>
      <dgm:t>
        <a:bodyPr/>
        <a:lstStyle/>
        <a:p>
          <a:endParaRPr lang="en-US"/>
        </a:p>
      </dgm:t>
    </dgm:pt>
    <dgm:pt modelId="{73286470-9919-42C5-9563-892725C0E1AF}" type="pres">
      <dgm:prSet presAssocID="{0BAB9B54-BEA4-478D-BEEC-CD2B2AAE6246}" presName="conn" presStyleLbl="parChTrans1D2" presStyleIdx="0" presStyleCnt="1"/>
      <dgm:spPr/>
      <dgm:t>
        <a:bodyPr/>
        <a:lstStyle/>
        <a:p>
          <a:endParaRPr lang="en-US"/>
        </a:p>
      </dgm:t>
    </dgm:pt>
    <dgm:pt modelId="{A059028A-FA75-4727-BAA5-63B9C6244CC7}" type="pres">
      <dgm:prSet presAssocID="{0BAB9B54-BEA4-478D-BEEC-CD2B2AAE6246}" presName="extraNode" presStyleLbl="node1" presStyleIdx="0" presStyleCnt="3"/>
      <dgm:spPr/>
      <dgm:t>
        <a:bodyPr/>
        <a:lstStyle/>
        <a:p>
          <a:endParaRPr lang="en-US"/>
        </a:p>
      </dgm:t>
    </dgm:pt>
    <dgm:pt modelId="{A4B20C61-8213-4C5A-93CA-79CD11DFBD0D}" type="pres">
      <dgm:prSet presAssocID="{0BAB9B54-BEA4-478D-BEEC-CD2B2AAE6246}" presName="dstNode" presStyleLbl="node1" presStyleIdx="0" presStyleCnt="3"/>
      <dgm:spPr/>
      <dgm:t>
        <a:bodyPr/>
        <a:lstStyle/>
        <a:p>
          <a:endParaRPr lang="en-US"/>
        </a:p>
      </dgm:t>
    </dgm:pt>
    <dgm:pt modelId="{E4715D8F-AFD3-4EB6-A86D-4FA3E3C988EC}" type="pres">
      <dgm:prSet presAssocID="{C3AB9F8D-C21A-4EEE-A4B0-526F98E0D96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07EFB-2FA6-40B8-83F1-6F47ECAA24F6}" type="pres">
      <dgm:prSet presAssocID="{C3AB9F8D-C21A-4EEE-A4B0-526F98E0D967}" presName="accent_1" presStyleCnt="0"/>
      <dgm:spPr/>
      <dgm:t>
        <a:bodyPr/>
        <a:lstStyle/>
        <a:p>
          <a:endParaRPr lang="en-US"/>
        </a:p>
      </dgm:t>
    </dgm:pt>
    <dgm:pt modelId="{05F37A7E-C62C-43D9-9B72-82571FA55700}" type="pres">
      <dgm:prSet presAssocID="{C3AB9F8D-C21A-4EEE-A4B0-526F98E0D967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6708611D-8008-496A-9905-4806D20F3EB7}" type="pres">
      <dgm:prSet presAssocID="{E33A37D9-D0C3-4EF0-9FB3-B87679A6381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EB058-20A9-4355-AE05-7E37D104B47C}" type="pres">
      <dgm:prSet presAssocID="{E33A37D9-D0C3-4EF0-9FB3-B87679A6381E}" presName="accent_2" presStyleCnt="0"/>
      <dgm:spPr/>
      <dgm:t>
        <a:bodyPr/>
        <a:lstStyle/>
        <a:p>
          <a:endParaRPr lang="en-US"/>
        </a:p>
      </dgm:t>
    </dgm:pt>
    <dgm:pt modelId="{F827D2F9-5015-42CE-8A11-092993082DAF}" type="pres">
      <dgm:prSet presAssocID="{E33A37D9-D0C3-4EF0-9FB3-B87679A6381E}" presName="accentRepeatNode" presStyleLbl="solidFgAcc1" presStyleIdx="1" presStyleCnt="3"/>
      <dgm:spPr>
        <a:ln>
          <a:solidFill>
            <a:srgbClr val="159CEF"/>
          </a:solidFill>
        </a:ln>
      </dgm:spPr>
      <dgm:t>
        <a:bodyPr/>
        <a:lstStyle/>
        <a:p>
          <a:endParaRPr lang="en-US"/>
        </a:p>
      </dgm:t>
    </dgm:pt>
    <dgm:pt modelId="{01F32CDB-E060-4D0C-858C-8B04545264CB}" type="pres">
      <dgm:prSet presAssocID="{B794AF06-A992-4839-8E42-5965C2100FB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30CC6-984B-4C6E-BE49-B937A0C7114E}" type="pres">
      <dgm:prSet presAssocID="{B794AF06-A992-4839-8E42-5965C2100FB6}" presName="accent_3" presStyleCnt="0"/>
      <dgm:spPr/>
    </dgm:pt>
    <dgm:pt modelId="{65B0A9CE-CD76-49A0-AF2B-7B0B078CDAEC}" type="pres">
      <dgm:prSet presAssocID="{B794AF06-A992-4839-8E42-5965C2100FB6}" presName="accentRepeatNode" presStyleLbl="solidFgAcc1" presStyleIdx="2" presStyleCnt="3"/>
      <dgm:spPr/>
    </dgm:pt>
  </dgm:ptLst>
  <dgm:cxnLst>
    <dgm:cxn modelId="{A0F41D1E-7F54-4605-BA4F-C116AA8AD1A0}" srcId="{0BAB9B54-BEA4-478D-BEEC-CD2B2AAE6246}" destId="{E33A37D9-D0C3-4EF0-9FB3-B87679A6381E}" srcOrd="1" destOrd="0" parTransId="{E47FE227-E8C9-446C-9116-E64CB3211CDC}" sibTransId="{A3E10B31-D268-446E-B777-2425E1875E87}"/>
    <dgm:cxn modelId="{96A8F4A9-D569-411D-9F8B-0B7182B4AEBD}" type="presOf" srcId="{B0C0C15F-6769-4733-849B-C2A65ADAF0A3}" destId="{73286470-9919-42C5-9563-892725C0E1AF}" srcOrd="0" destOrd="0" presId="urn:microsoft.com/office/officeart/2008/layout/VerticalCurvedList"/>
    <dgm:cxn modelId="{52B5129C-7169-49E1-892C-73EEC27784AE}" type="presOf" srcId="{0BAB9B54-BEA4-478D-BEEC-CD2B2AAE6246}" destId="{EB5EB7E8-47BD-4D0B-92F4-3EDE8FB0B034}" srcOrd="0" destOrd="0" presId="urn:microsoft.com/office/officeart/2008/layout/VerticalCurvedList"/>
    <dgm:cxn modelId="{F0F7A928-1E55-4A6B-A2B1-0FBE4A009A1D}" srcId="{0BAB9B54-BEA4-478D-BEEC-CD2B2AAE6246}" destId="{B794AF06-A992-4839-8E42-5965C2100FB6}" srcOrd="2" destOrd="0" parTransId="{46C5D5D7-FBDA-4E12-8E3D-DCE70EAF41D5}" sibTransId="{28BB1E76-6323-4946-B526-F55E348E1171}"/>
    <dgm:cxn modelId="{461C9A89-43EE-44AF-9F43-5830D675D1D3}" srcId="{0BAB9B54-BEA4-478D-BEEC-CD2B2AAE6246}" destId="{C3AB9F8D-C21A-4EEE-A4B0-526F98E0D967}" srcOrd="0" destOrd="0" parTransId="{6AFBA6EA-20BF-4194-B971-EDE05C7CB6D2}" sibTransId="{B0C0C15F-6769-4733-849B-C2A65ADAF0A3}"/>
    <dgm:cxn modelId="{0B5BE7AB-BF6C-48E3-94E9-A13B230D82B9}" type="presOf" srcId="{B794AF06-A992-4839-8E42-5965C2100FB6}" destId="{01F32CDB-E060-4D0C-858C-8B04545264CB}" srcOrd="0" destOrd="0" presId="urn:microsoft.com/office/officeart/2008/layout/VerticalCurvedList"/>
    <dgm:cxn modelId="{27E2E5F3-F6BB-4E5E-9244-9E70127FD881}" type="presOf" srcId="{E33A37D9-D0C3-4EF0-9FB3-B87679A6381E}" destId="{6708611D-8008-496A-9905-4806D20F3EB7}" srcOrd="0" destOrd="0" presId="urn:microsoft.com/office/officeart/2008/layout/VerticalCurvedList"/>
    <dgm:cxn modelId="{8BCD4075-44B1-424D-9A70-26829B105D24}" type="presOf" srcId="{C3AB9F8D-C21A-4EEE-A4B0-526F98E0D967}" destId="{E4715D8F-AFD3-4EB6-A86D-4FA3E3C988EC}" srcOrd="0" destOrd="0" presId="urn:microsoft.com/office/officeart/2008/layout/VerticalCurvedList"/>
    <dgm:cxn modelId="{FF4A9134-FF21-4DBB-8E70-C7DC23E2082A}" type="presParOf" srcId="{EB5EB7E8-47BD-4D0B-92F4-3EDE8FB0B034}" destId="{A0363761-AC2E-48B5-83DC-20A59A6139A0}" srcOrd="0" destOrd="0" presId="urn:microsoft.com/office/officeart/2008/layout/VerticalCurvedList"/>
    <dgm:cxn modelId="{52D160E9-B39E-48D5-9173-DB8F1088699F}" type="presParOf" srcId="{A0363761-AC2E-48B5-83DC-20A59A6139A0}" destId="{E8867712-1AEF-45F1-BFA5-4319B058C285}" srcOrd="0" destOrd="0" presId="urn:microsoft.com/office/officeart/2008/layout/VerticalCurvedList"/>
    <dgm:cxn modelId="{9AB8FC87-A25A-4ADA-91C3-1833385C395B}" type="presParOf" srcId="{E8867712-1AEF-45F1-BFA5-4319B058C285}" destId="{308B4F6A-33BB-4103-BEE6-F80A263DA252}" srcOrd="0" destOrd="0" presId="urn:microsoft.com/office/officeart/2008/layout/VerticalCurvedList"/>
    <dgm:cxn modelId="{96B0EB6D-ACBB-49AB-BECF-43E6E9CA8245}" type="presParOf" srcId="{E8867712-1AEF-45F1-BFA5-4319B058C285}" destId="{73286470-9919-42C5-9563-892725C0E1AF}" srcOrd="1" destOrd="0" presId="urn:microsoft.com/office/officeart/2008/layout/VerticalCurvedList"/>
    <dgm:cxn modelId="{D2577C53-F552-44EE-B801-5AFE064038DB}" type="presParOf" srcId="{E8867712-1AEF-45F1-BFA5-4319B058C285}" destId="{A059028A-FA75-4727-BAA5-63B9C6244CC7}" srcOrd="2" destOrd="0" presId="urn:microsoft.com/office/officeart/2008/layout/VerticalCurvedList"/>
    <dgm:cxn modelId="{CF125400-7883-4FF9-8B2D-D60EFBA8426F}" type="presParOf" srcId="{E8867712-1AEF-45F1-BFA5-4319B058C285}" destId="{A4B20C61-8213-4C5A-93CA-79CD11DFBD0D}" srcOrd="3" destOrd="0" presId="urn:microsoft.com/office/officeart/2008/layout/VerticalCurvedList"/>
    <dgm:cxn modelId="{163DCC1D-A81A-4BB2-94CD-C6CBBB8C93C1}" type="presParOf" srcId="{A0363761-AC2E-48B5-83DC-20A59A6139A0}" destId="{E4715D8F-AFD3-4EB6-A86D-4FA3E3C988EC}" srcOrd="1" destOrd="0" presId="urn:microsoft.com/office/officeart/2008/layout/VerticalCurvedList"/>
    <dgm:cxn modelId="{425FD378-362C-4EB1-BFF3-A25D56688270}" type="presParOf" srcId="{A0363761-AC2E-48B5-83DC-20A59A6139A0}" destId="{E5707EFB-2FA6-40B8-83F1-6F47ECAA24F6}" srcOrd="2" destOrd="0" presId="urn:microsoft.com/office/officeart/2008/layout/VerticalCurvedList"/>
    <dgm:cxn modelId="{55B775BF-8400-45F9-A582-D80D8D4F046C}" type="presParOf" srcId="{E5707EFB-2FA6-40B8-83F1-6F47ECAA24F6}" destId="{05F37A7E-C62C-43D9-9B72-82571FA55700}" srcOrd="0" destOrd="0" presId="urn:microsoft.com/office/officeart/2008/layout/VerticalCurvedList"/>
    <dgm:cxn modelId="{2E7ACC94-537F-4A14-8A7F-BCC4AD97426C}" type="presParOf" srcId="{A0363761-AC2E-48B5-83DC-20A59A6139A0}" destId="{6708611D-8008-496A-9905-4806D20F3EB7}" srcOrd="3" destOrd="0" presId="urn:microsoft.com/office/officeart/2008/layout/VerticalCurvedList"/>
    <dgm:cxn modelId="{61A76A8E-BBAE-4A55-A3FE-3D3260748FF7}" type="presParOf" srcId="{A0363761-AC2E-48B5-83DC-20A59A6139A0}" destId="{DC1EB058-20A9-4355-AE05-7E37D104B47C}" srcOrd="4" destOrd="0" presId="urn:microsoft.com/office/officeart/2008/layout/VerticalCurvedList"/>
    <dgm:cxn modelId="{5A84B216-72E9-4B8E-8BEE-BE7B5B3D88CD}" type="presParOf" srcId="{DC1EB058-20A9-4355-AE05-7E37D104B47C}" destId="{F827D2F9-5015-42CE-8A11-092993082DAF}" srcOrd="0" destOrd="0" presId="urn:microsoft.com/office/officeart/2008/layout/VerticalCurvedList"/>
    <dgm:cxn modelId="{D3C29A0A-A1CD-4AC6-ACC8-123BF2E8F4A1}" type="presParOf" srcId="{A0363761-AC2E-48B5-83DC-20A59A6139A0}" destId="{01F32CDB-E060-4D0C-858C-8B04545264CB}" srcOrd="5" destOrd="0" presId="urn:microsoft.com/office/officeart/2008/layout/VerticalCurvedList"/>
    <dgm:cxn modelId="{04AAE9DB-F07E-499E-9C8F-4ABB7B934A71}" type="presParOf" srcId="{A0363761-AC2E-48B5-83DC-20A59A6139A0}" destId="{C8930CC6-984B-4C6E-BE49-B937A0C7114E}" srcOrd="6" destOrd="0" presId="urn:microsoft.com/office/officeart/2008/layout/VerticalCurvedList"/>
    <dgm:cxn modelId="{C3595FE7-393D-4E25-8C27-2B2FF81C666C}" type="presParOf" srcId="{C8930CC6-984B-4C6E-BE49-B937A0C7114E}" destId="{65B0A9CE-CD76-49A0-AF2B-7B0B078CDA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86470-9919-42C5-9563-892725C0E1AF}">
      <dsp:nvSpPr>
        <dsp:cNvPr id="0" name=""/>
        <dsp:cNvSpPr/>
      </dsp:nvSpPr>
      <dsp:spPr>
        <a:xfrm>
          <a:off x="-6430661" y="-983934"/>
          <a:ext cx="7657022" cy="7657022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15D8F-AFD3-4EB6-A86D-4FA3E3C988EC}">
      <dsp:nvSpPr>
        <dsp:cNvPr id="0" name=""/>
        <dsp:cNvSpPr/>
      </dsp:nvSpPr>
      <dsp:spPr>
        <a:xfrm>
          <a:off x="789654" y="568915"/>
          <a:ext cx="10015175" cy="113783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15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Environmental documentation – </a:t>
          </a:r>
          <a:r>
            <a:rPr lang="en-US" sz="2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Nearing completion of federally required environmental documentation (EIS).</a:t>
          </a:r>
          <a:endParaRPr lang="en-US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9654" y="568915"/>
        <a:ext cx="10015175" cy="1137830"/>
      </dsp:txXfrm>
    </dsp:sp>
    <dsp:sp modelId="{05F37A7E-C62C-43D9-9B72-82571FA55700}">
      <dsp:nvSpPr>
        <dsp:cNvPr id="0" name=""/>
        <dsp:cNvSpPr/>
      </dsp:nvSpPr>
      <dsp:spPr>
        <a:xfrm>
          <a:off x="78510" y="426686"/>
          <a:ext cx="1422288" cy="1422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8611D-8008-496A-9905-4806D20F3EB7}">
      <dsp:nvSpPr>
        <dsp:cNvPr id="0" name=""/>
        <dsp:cNvSpPr/>
      </dsp:nvSpPr>
      <dsp:spPr>
        <a:xfrm>
          <a:off x="1203256" y="2275661"/>
          <a:ext cx="9601573" cy="1137830"/>
        </a:xfrm>
        <a:prstGeom prst="rect">
          <a:avLst/>
        </a:prstGeom>
        <a:solidFill>
          <a:srgbClr val="159C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15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Corridor development and growth continues – 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Lindbergh Center, Cheshire Bridge Road, Emory University, Suburban Plaza, Avondale TOD.  Additional demand on roadway network.</a:t>
          </a:r>
          <a:endParaRPr lang="en-US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3256" y="2275661"/>
        <a:ext cx="9601573" cy="1137830"/>
      </dsp:txXfrm>
    </dsp:sp>
    <dsp:sp modelId="{F827D2F9-5015-42CE-8A11-092993082DAF}">
      <dsp:nvSpPr>
        <dsp:cNvPr id="0" name=""/>
        <dsp:cNvSpPr/>
      </dsp:nvSpPr>
      <dsp:spPr>
        <a:xfrm>
          <a:off x="492111" y="2133432"/>
          <a:ext cx="1422288" cy="1422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59CE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32CDB-E060-4D0C-858C-8B04545264CB}">
      <dsp:nvSpPr>
        <dsp:cNvPr id="0" name=""/>
        <dsp:cNvSpPr/>
      </dsp:nvSpPr>
      <dsp:spPr>
        <a:xfrm>
          <a:off x="789654" y="3982407"/>
          <a:ext cx="10015175" cy="1137830"/>
        </a:xfrm>
        <a:prstGeom prst="rect">
          <a:avLst/>
        </a:prstGeom>
        <a:solidFill>
          <a:schemeClr val="accent1">
            <a:shade val="50000"/>
            <a:hueOff val="426854"/>
            <a:satOff val="-12821"/>
            <a:lumOff val="326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153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More MARTA sales tax – </a:t>
          </a:r>
          <a:r>
            <a:rPr lang="en-US" sz="2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anticipated local funding for first phase within City of Atlanta (Lindbergh Center to Emory area).</a:t>
          </a:r>
          <a:endParaRPr lang="en-US" sz="2400" kern="1200" dirty="0" smtClean="0"/>
        </a:p>
      </dsp:txBody>
      <dsp:txXfrm>
        <a:off x="789654" y="3982407"/>
        <a:ext cx="10015175" cy="1137830"/>
      </dsp:txXfrm>
    </dsp:sp>
    <dsp:sp modelId="{65B0A9CE-CD76-49A0-AF2B-7B0B078CDAEC}">
      <dsp:nvSpPr>
        <dsp:cNvPr id="0" name=""/>
        <dsp:cNvSpPr/>
      </dsp:nvSpPr>
      <dsp:spPr>
        <a:xfrm>
          <a:off x="78510" y="3840178"/>
          <a:ext cx="1422288" cy="1422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26854"/>
              <a:satOff val="-12821"/>
              <a:lumOff val="326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6/24/2018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6/24/2018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37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0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25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6/24/2018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3012" y="6448427"/>
            <a:ext cx="5334000" cy="180974"/>
          </a:xfr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12"/>
          <p:cNvSpPr>
            <a:spLocks noChangeAspect="1" noChangeArrowheads="1" noTextEdit="1"/>
          </p:cNvSpPr>
          <p:nvPr userDrawn="1"/>
        </p:nvSpPr>
        <p:spPr bwMode="auto">
          <a:xfrm>
            <a:off x="2563333" y="1219201"/>
            <a:ext cx="662161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14"/>
          <p:cNvSpPr>
            <a:spLocks noEditPoints="1"/>
          </p:cNvSpPr>
          <p:nvPr userDrawn="1"/>
        </p:nvSpPr>
        <p:spPr bwMode="auto">
          <a:xfrm>
            <a:off x="5272506" y="533399"/>
            <a:ext cx="6591837" cy="5638800"/>
          </a:xfrm>
          <a:custGeom>
            <a:avLst/>
            <a:gdLst>
              <a:gd name="T0" fmla="*/ 148 w 496"/>
              <a:gd name="T1" fmla="*/ 282 h 423"/>
              <a:gd name="T2" fmla="*/ 202 w 496"/>
              <a:gd name="T3" fmla="*/ 282 h 423"/>
              <a:gd name="T4" fmla="*/ 175 w 496"/>
              <a:gd name="T5" fmla="*/ 259 h 423"/>
              <a:gd name="T6" fmla="*/ 175 w 496"/>
              <a:gd name="T7" fmla="*/ 305 h 423"/>
              <a:gd name="T8" fmla="*/ 175 w 496"/>
              <a:gd name="T9" fmla="*/ 259 h 423"/>
              <a:gd name="T10" fmla="*/ 148 w 496"/>
              <a:gd name="T11" fmla="*/ 395 h 423"/>
              <a:gd name="T12" fmla="*/ 202 w 496"/>
              <a:gd name="T13" fmla="*/ 395 h 423"/>
              <a:gd name="T14" fmla="*/ 175 w 496"/>
              <a:gd name="T15" fmla="*/ 372 h 423"/>
              <a:gd name="T16" fmla="*/ 175 w 496"/>
              <a:gd name="T17" fmla="*/ 419 h 423"/>
              <a:gd name="T18" fmla="*/ 175 w 496"/>
              <a:gd name="T19" fmla="*/ 372 h 423"/>
              <a:gd name="T20" fmla="*/ 0 w 496"/>
              <a:gd name="T21" fmla="*/ 395 h 423"/>
              <a:gd name="T22" fmla="*/ 54 w 496"/>
              <a:gd name="T23" fmla="*/ 395 h 423"/>
              <a:gd name="T24" fmla="*/ 27 w 496"/>
              <a:gd name="T25" fmla="*/ 372 h 423"/>
              <a:gd name="T26" fmla="*/ 27 w 496"/>
              <a:gd name="T27" fmla="*/ 419 h 423"/>
              <a:gd name="T28" fmla="*/ 27 w 496"/>
              <a:gd name="T29" fmla="*/ 372 h 423"/>
              <a:gd name="T30" fmla="*/ 150 w 496"/>
              <a:gd name="T31" fmla="*/ 309 h 423"/>
              <a:gd name="T32" fmla="*/ 175 w 496"/>
              <a:gd name="T33" fmla="*/ 359 h 423"/>
              <a:gd name="T34" fmla="*/ 198 w 496"/>
              <a:gd name="T35" fmla="*/ 310 h 423"/>
              <a:gd name="T36" fmla="*/ 63 w 496"/>
              <a:gd name="T37" fmla="*/ 395 h 423"/>
              <a:gd name="T38" fmla="*/ 148 w 496"/>
              <a:gd name="T39" fmla="*/ 420 h 423"/>
              <a:gd name="T40" fmla="*/ 146 w 496"/>
              <a:gd name="T41" fmla="*/ 372 h 423"/>
              <a:gd name="T42" fmla="*/ 63 w 496"/>
              <a:gd name="T43" fmla="*/ 395 h 423"/>
              <a:gd name="T44" fmla="*/ 457 w 496"/>
              <a:gd name="T45" fmla="*/ 43 h 423"/>
              <a:gd name="T46" fmla="*/ 330 w 496"/>
              <a:gd name="T47" fmla="*/ 2 h 423"/>
              <a:gd name="T48" fmla="*/ 63 w 496"/>
              <a:gd name="T49" fmla="*/ 27 h 423"/>
              <a:gd name="T50" fmla="*/ 330 w 496"/>
              <a:gd name="T51" fmla="*/ 50 h 423"/>
              <a:gd name="T52" fmla="*/ 423 w 496"/>
              <a:gd name="T53" fmla="*/ 77 h 423"/>
              <a:gd name="T54" fmla="*/ 448 w 496"/>
              <a:gd name="T55" fmla="*/ 155 h 423"/>
              <a:gd name="T56" fmla="*/ 423 w 496"/>
              <a:gd name="T57" fmla="*/ 228 h 423"/>
              <a:gd name="T58" fmla="*/ 331 w 496"/>
              <a:gd name="T59" fmla="*/ 257 h 423"/>
              <a:gd name="T60" fmla="*/ 211 w 496"/>
              <a:gd name="T61" fmla="*/ 282 h 423"/>
              <a:gd name="T62" fmla="*/ 331 w 496"/>
              <a:gd name="T63" fmla="*/ 305 h 423"/>
              <a:gd name="T64" fmla="*/ 458 w 496"/>
              <a:gd name="T65" fmla="*/ 262 h 423"/>
              <a:gd name="T66" fmla="*/ 496 w 496"/>
              <a:gd name="T67" fmla="*/ 155 h 423"/>
              <a:gd name="T68" fmla="*/ 27 w 496"/>
              <a:gd name="T69" fmla="*/ 64 h 423"/>
              <a:gd name="T70" fmla="*/ 4 w 496"/>
              <a:gd name="T71" fmla="*/ 367 h 423"/>
              <a:gd name="T72" fmla="*/ 52 w 496"/>
              <a:gd name="T73" fmla="*/ 369 h 423"/>
              <a:gd name="T74" fmla="*/ 27 w 496"/>
              <a:gd name="T75" fmla="*/ 64 h 423"/>
              <a:gd name="T76" fmla="*/ 0 w 496"/>
              <a:gd name="T77" fmla="*/ 27 h 423"/>
              <a:gd name="T78" fmla="*/ 54 w 496"/>
              <a:gd name="T79" fmla="*/ 27 h 423"/>
              <a:gd name="T80" fmla="*/ 27 w 496"/>
              <a:gd name="T81" fmla="*/ 4 h 423"/>
              <a:gd name="T82" fmla="*/ 27 w 496"/>
              <a:gd name="T83" fmla="*/ 51 h 423"/>
              <a:gd name="T84" fmla="*/ 27 w 496"/>
              <a:gd name="T85" fmla="*/ 4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96" h="423">
                <a:moveTo>
                  <a:pt x="175" y="309"/>
                </a:moveTo>
                <a:cubicBezTo>
                  <a:pt x="160" y="309"/>
                  <a:pt x="148" y="297"/>
                  <a:pt x="148" y="282"/>
                </a:cubicBezTo>
                <a:cubicBezTo>
                  <a:pt x="148" y="267"/>
                  <a:pt x="160" y="255"/>
                  <a:pt x="175" y="255"/>
                </a:cubicBezTo>
                <a:cubicBezTo>
                  <a:pt x="190" y="255"/>
                  <a:pt x="202" y="267"/>
                  <a:pt x="202" y="282"/>
                </a:cubicBezTo>
                <a:cubicBezTo>
                  <a:pt x="202" y="297"/>
                  <a:pt x="190" y="309"/>
                  <a:pt x="175" y="309"/>
                </a:cubicBezTo>
                <a:close/>
                <a:moveTo>
                  <a:pt x="175" y="259"/>
                </a:moveTo>
                <a:cubicBezTo>
                  <a:pt x="162" y="259"/>
                  <a:pt x="152" y="269"/>
                  <a:pt x="152" y="282"/>
                </a:cubicBezTo>
                <a:cubicBezTo>
                  <a:pt x="152" y="295"/>
                  <a:pt x="162" y="305"/>
                  <a:pt x="175" y="305"/>
                </a:cubicBezTo>
                <a:cubicBezTo>
                  <a:pt x="188" y="305"/>
                  <a:pt x="198" y="295"/>
                  <a:pt x="198" y="282"/>
                </a:cubicBezTo>
                <a:cubicBezTo>
                  <a:pt x="198" y="269"/>
                  <a:pt x="188" y="259"/>
                  <a:pt x="175" y="259"/>
                </a:cubicBezTo>
                <a:close/>
                <a:moveTo>
                  <a:pt x="175" y="423"/>
                </a:moveTo>
                <a:cubicBezTo>
                  <a:pt x="160" y="423"/>
                  <a:pt x="148" y="410"/>
                  <a:pt x="148" y="395"/>
                </a:cubicBezTo>
                <a:cubicBezTo>
                  <a:pt x="148" y="380"/>
                  <a:pt x="160" y="368"/>
                  <a:pt x="175" y="368"/>
                </a:cubicBezTo>
                <a:cubicBezTo>
                  <a:pt x="190" y="368"/>
                  <a:pt x="202" y="380"/>
                  <a:pt x="202" y="395"/>
                </a:cubicBezTo>
                <a:cubicBezTo>
                  <a:pt x="202" y="410"/>
                  <a:pt x="190" y="423"/>
                  <a:pt x="175" y="423"/>
                </a:cubicBezTo>
                <a:close/>
                <a:moveTo>
                  <a:pt x="175" y="372"/>
                </a:moveTo>
                <a:cubicBezTo>
                  <a:pt x="162" y="372"/>
                  <a:pt x="152" y="383"/>
                  <a:pt x="152" y="395"/>
                </a:cubicBezTo>
                <a:cubicBezTo>
                  <a:pt x="152" y="408"/>
                  <a:pt x="162" y="419"/>
                  <a:pt x="175" y="419"/>
                </a:cubicBezTo>
                <a:cubicBezTo>
                  <a:pt x="188" y="419"/>
                  <a:pt x="198" y="408"/>
                  <a:pt x="198" y="395"/>
                </a:cubicBezTo>
                <a:cubicBezTo>
                  <a:pt x="198" y="383"/>
                  <a:pt x="188" y="372"/>
                  <a:pt x="175" y="372"/>
                </a:cubicBezTo>
                <a:close/>
                <a:moveTo>
                  <a:pt x="27" y="423"/>
                </a:moveTo>
                <a:cubicBezTo>
                  <a:pt x="12" y="423"/>
                  <a:pt x="0" y="410"/>
                  <a:pt x="0" y="395"/>
                </a:cubicBezTo>
                <a:cubicBezTo>
                  <a:pt x="0" y="380"/>
                  <a:pt x="12" y="368"/>
                  <a:pt x="27" y="368"/>
                </a:cubicBezTo>
                <a:cubicBezTo>
                  <a:pt x="42" y="368"/>
                  <a:pt x="54" y="380"/>
                  <a:pt x="54" y="395"/>
                </a:cubicBezTo>
                <a:cubicBezTo>
                  <a:pt x="54" y="410"/>
                  <a:pt x="42" y="423"/>
                  <a:pt x="27" y="423"/>
                </a:cubicBezTo>
                <a:close/>
                <a:moveTo>
                  <a:pt x="27" y="372"/>
                </a:moveTo>
                <a:cubicBezTo>
                  <a:pt x="14" y="372"/>
                  <a:pt x="4" y="383"/>
                  <a:pt x="4" y="395"/>
                </a:cubicBezTo>
                <a:cubicBezTo>
                  <a:pt x="4" y="408"/>
                  <a:pt x="14" y="419"/>
                  <a:pt x="27" y="419"/>
                </a:cubicBezTo>
                <a:cubicBezTo>
                  <a:pt x="40" y="419"/>
                  <a:pt x="50" y="408"/>
                  <a:pt x="50" y="395"/>
                </a:cubicBezTo>
                <a:cubicBezTo>
                  <a:pt x="50" y="383"/>
                  <a:pt x="40" y="372"/>
                  <a:pt x="27" y="372"/>
                </a:cubicBezTo>
                <a:close/>
                <a:moveTo>
                  <a:pt x="175" y="318"/>
                </a:moveTo>
                <a:cubicBezTo>
                  <a:pt x="165" y="318"/>
                  <a:pt x="157" y="315"/>
                  <a:pt x="150" y="309"/>
                </a:cubicBezTo>
                <a:cubicBezTo>
                  <a:pt x="150" y="368"/>
                  <a:pt x="150" y="368"/>
                  <a:pt x="150" y="368"/>
                </a:cubicBezTo>
                <a:cubicBezTo>
                  <a:pt x="157" y="362"/>
                  <a:pt x="165" y="359"/>
                  <a:pt x="175" y="359"/>
                </a:cubicBezTo>
                <a:cubicBezTo>
                  <a:pt x="184" y="359"/>
                  <a:pt x="192" y="362"/>
                  <a:pt x="198" y="368"/>
                </a:cubicBezTo>
                <a:cubicBezTo>
                  <a:pt x="198" y="310"/>
                  <a:pt x="198" y="310"/>
                  <a:pt x="198" y="310"/>
                </a:cubicBezTo>
                <a:cubicBezTo>
                  <a:pt x="192" y="315"/>
                  <a:pt x="184" y="318"/>
                  <a:pt x="175" y="318"/>
                </a:cubicBezTo>
                <a:close/>
                <a:moveTo>
                  <a:pt x="63" y="395"/>
                </a:moveTo>
                <a:cubicBezTo>
                  <a:pt x="63" y="405"/>
                  <a:pt x="59" y="414"/>
                  <a:pt x="53" y="420"/>
                </a:cubicBezTo>
                <a:cubicBezTo>
                  <a:pt x="148" y="420"/>
                  <a:pt x="148" y="420"/>
                  <a:pt x="148" y="420"/>
                </a:cubicBezTo>
                <a:cubicBezTo>
                  <a:pt x="142" y="414"/>
                  <a:pt x="138" y="405"/>
                  <a:pt x="138" y="395"/>
                </a:cubicBezTo>
                <a:cubicBezTo>
                  <a:pt x="138" y="387"/>
                  <a:pt x="141" y="379"/>
                  <a:pt x="146" y="372"/>
                </a:cubicBezTo>
                <a:cubicBezTo>
                  <a:pt x="55" y="372"/>
                  <a:pt x="55" y="372"/>
                  <a:pt x="55" y="372"/>
                </a:cubicBezTo>
                <a:cubicBezTo>
                  <a:pt x="60" y="379"/>
                  <a:pt x="63" y="387"/>
                  <a:pt x="63" y="395"/>
                </a:cubicBezTo>
                <a:close/>
                <a:moveTo>
                  <a:pt x="487" y="93"/>
                </a:moveTo>
                <a:cubicBezTo>
                  <a:pt x="481" y="73"/>
                  <a:pt x="471" y="56"/>
                  <a:pt x="457" y="43"/>
                </a:cubicBezTo>
                <a:cubicBezTo>
                  <a:pt x="443" y="29"/>
                  <a:pt x="425" y="19"/>
                  <a:pt x="403" y="12"/>
                </a:cubicBezTo>
                <a:cubicBezTo>
                  <a:pt x="383" y="5"/>
                  <a:pt x="358" y="2"/>
                  <a:pt x="330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9" y="9"/>
                  <a:pt x="63" y="18"/>
                  <a:pt x="63" y="27"/>
                </a:cubicBezTo>
                <a:cubicBezTo>
                  <a:pt x="63" y="36"/>
                  <a:pt x="60" y="44"/>
                  <a:pt x="55" y="50"/>
                </a:cubicBezTo>
                <a:cubicBezTo>
                  <a:pt x="330" y="50"/>
                  <a:pt x="330" y="50"/>
                  <a:pt x="330" y="50"/>
                </a:cubicBezTo>
                <a:cubicBezTo>
                  <a:pt x="353" y="50"/>
                  <a:pt x="373" y="53"/>
                  <a:pt x="389" y="58"/>
                </a:cubicBezTo>
                <a:cubicBezTo>
                  <a:pt x="403" y="62"/>
                  <a:pt x="415" y="69"/>
                  <a:pt x="423" y="77"/>
                </a:cubicBezTo>
                <a:cubicBezTo>
                  <a:pt x="432" y="85"/>
                  <a:pt x="438" y="95"/>
                  <a:pt x="442" y="107"/>
                </a:cubicBezTo>
                <a:cubicBezTo>
                  <a:pt x="446" y="121"/>
                  <a:pt x="448" y="137"/>
                  <a:pt x="448" y="155"/>
                </a:cubicBezTo>
                <a:cubicBezTo>
                  <a:pt x="448" y="170"/>
                  <a:pt x="446" y="184"/>
                  <a:pt x="442" y="197"/>
                </a:cubicBezTo>
                <a:cubicBezTo>
                  <a:pt x="438" y="209"/>
                  <a:pt x="432" y="219"/>
                  <a:pt x="423" y="228"/>
                </a:cubicBezTo>
                <a:cubicBezTo>
                  <a:pt x="415" y="237"/>
                  <a:pt x="403" y="244"/>
                  <a:pt x="389" y="249"/>
                </a:cubicBezTo>
                <a:cubicBezTo>
                  <a:pt x="374" y="254"/>
                  <a:pt x="354" y="257"/>
                  <a:pt x="331" y="257"/>
                </a:cubicBezTo>
                <a:cubicBezTo>
                  <a:pt x="201" y="257"/>
                  <a:pt x="201" y="257"/>
                  <a:pt x="201" y="257"/>
                </a:cubicBezTo>
                <a:cubicBezTo>
                  <a:pt x="208" y="264"/>
                  <a:pt x="211" y="272"/>
                  <a:pt x="211" y="282"/>
                </a:cubicBezTo>
                <a:cubicBezTo>
                  <a:pt x="211" y="291"/>
                  <a:pt x="208" y="299"/>
                  <a:pt x="203" y="305"/>
                </a:cubicBezTo>
                <a:cubicBezTo>
                  <a:pt x="331" y="305"/>
                  <a:pt x="331" y="305"/>
                  <a:pt x="331" y="305"/>
                </a:cubicBezTo>
                <a:cubicBezTo>
                  <a:pt x="360" y="305"/>
                  <a:pt x="384" y="302"/>
                  <a:pt x="405" y="294"/>
                </a:cubicBezTo>
                <a:cubicBezTo>
                  <a:pt x="426" y="287"/>
                  <a:pt x="444" y="276"/>
                  <a:pt x="458" y="262"/>
                </a:cubicBezTo>
                <a:cubicBezTo>
                  <a:pt x="471" y="248"/>
                  <a:pt x="481" y="231"/>
                  <a:pt x="487" y="212"/>
                </a:cubicBezTo>
                <a:cubicBezTo>
                  <a:pt x="493" y="194"/>
                  <a:pt x="496" y="175"/>
                  <a:pt x="496" y="155"/>
                </a:cubicBezTo>
                <a:cubicBezTo>
                  <a:pt x="496" y="132"/>
                  <a:pt x="493" y="111"/>
                  <a:pt x="487" y="93"/>
                </a:cubicBezTo>
                <a:close/>
                <a:moveTo>
                  <a:pt x="27" y="64"/>
                </a:moveTo>
                <a:cubicBezTo>
                  <a:pt x="18" y="64"/>
                  <a:pt x="10" y="61"/>
                  <a:pt x="4" y="56"/>
                </a:cubicBezTo>
                <a:cubicBezTo>
                  <a:pt x="4" y="367"/>
                  <a:pt x="4" y="367"/>
                  <a:pt x="4" y="367"/>
                </a:cubicBezTo>
                <a:cubicBezTo>
                  <a:pt x="10" y="362"/>
                  <a:pt x="18" y="359"/>
                  <a:pt x="27" y="359"/>
                </a:cubicBezTo>
                <a:cubicBezTo>
                  <a:pt x="37" y="359"/>
                  <a:pt x="46" y="363"/>
                  <a:pt x="52" y="369"/>
                </a:cubicBezTo>
                <a:cubicBezTo>
                  <a:pt x="52" y="53"/>
                  <a:pt x="52" y="53"/>
                  <a:pt x="52" y="53"/>
                </a:cubicBezTo>
                <a:cubicBezTo>
                  <a:pt x="46" y="60"/>
                  <a:pt x="37" y="64"/>
                  <a:pt x="27" y="64"/>
                </a:cubicBezTo>
                <a:close/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7"/>
                </a:cubicBezTo>
                <a:cubicBezTo>
                  <a:pt x="54" y="42"/>
                  <a:pt x="42" y="55"/>
                  <a:pt x="27" y="55"/>
                </a:cubicBezTo>
                <a:close/>
                <a:moveTo>
                  <a:pt x="27" y="4"/>
                </a:moveTo>
                <a:cubicBezTo>
                  <a:pt x="14" y="4"/>
                  <a:pt x="4" y="15"/>
                  <a:pt x="4" y="27"/>
                </a:cubicBezTo>
                <a:cubicBezTo>
                  <a:pt x="4" y="40"/>
                  <a:pt x="14" y="51"/>
                  <a:pt x="27" y="51"/>
                </a:cubicBezTo>
                <a:cubicBezTo>
                  <a:pt x="40" y="51"/>
                  <a:pt x="50" y="40"/>
                  <a:pt x="50" y="27"/>
                </a:cubicBezTo>
                <a:cubicBezTo>
                  <a:pt x="50" y="15"/>
                  <a:pt x="40" y="4"/>
                  <a:pt x="27" y="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0" name="Group 35"/>
          <p:cNvGrpSpPr>
            <a:grpSpLocks noChangeAspect="1"/>
          </p:cNvGrpSpPr>
          <p:nvPr userDrawn="1"/>
        </p:nvGrpSpPr>
        <p:grpSpPr bwMode="auto">
          <a:xfrm>
            <a:off x="3855258" y="-313736"/>
            <a:ext cx="8727762" cy="8704674"/>
            <a:chOff x="2705" y="1029"/>
            <a:chExt cx="2268" cy="2262"/>
          </a:xfrm>
        </p:grpSpPr>
        <p:sp>
          <p:nvSpPr>
            <p:cNvPr id="31" name="AutoShape 34"/>
            <p:cNvSpPr>
              <a:spLocks noChangeAspect="1" noChangeArrowheads="1" noTextEdit="1"/>
            </p:cNvSpPr>
            <p:nvPr userDrawn="1"/>
          </p:nvSpPr>
          <p:spPr bwMode="auto">
            <a:xfrm>
              <a:off x="2708" y="1029"/>
              <a:ext cx="2262" cy="226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6"/>
            <p:cNvSpPr>
              <a:spLocks/>
            </p:cNvSpPr>
            <p:nvPr userDrawn="1"/>
          </p:nvSpPr>
          <p:spPr bwMode="auto">
            <a:xfrm>
              <a:off x="3344" y="3053"/>
              <a:ext cx="575" cy="238"/>
            </a:xfrm>
            <a:custGeom>
              <a:avLst/>
              <a:gdLst>
                <a:gd name="T0" fmla="*/ 575 w 575"/>
                <a:gd name="T1" fmla="*/ 214 h 238"/>
                <a:gd name="T2" fmla="*/ 554 w 575"/>
                <a:gd name="T3" fmla="*/ 193 h 238"/>
                <a:gd name="T4" fmla="*/ 524 w 575"/>
                <a:gd name="T5" fmla="*/ 169 h 238"/>
                <a:gd name="T6" fmla="*/ 500 w 575"/>
                <a:gd name="T7" fmla="*/ 169 h 238"/>
                <a:gd name="T8" fmla="*/ 492 w 575"/>
                <a:gd name="T9" fmla="*/ 161 h 238"/>
                <a:gd name="T10" fmla="*/ 492 w 575"/>
                <a:gd name="T11" fmla="*/ 115 h 238"/>
                <a:gd name="T12" fmla="*/ 460 w 575"/>
                <a:gd name="T13" fmla="*/ 75 h 238"/>
                <a:gd name="T14" fmla="*/ 460 w 575"/>
                <a:gd name="T15" fmla="*/ 70 h 238"/>
                <a:gd name="T16" fmla="*/ 460 w 575"/>
                <a:gd name="T17" fmla="*/ 51 h 238"/>
                <a:gd name="T18" fmla="*/ 457 w 575"/>
                <a:gd name="T19" fmla="*/ 22 h 238"/>
                <a:gd name="T20" fmla="*/ 447 w 575"/>
                <a:gd name="T21" fmla="*/ 0 h 238"/>
                <a:gd name="T22" fmla="*/ 407 w 575"/>
                <a:gd name="T23" fmla="*/ 0 h 238"/>
                <a:gd name="T24" fmla="*/ 273 w 575"/>
                <a:gd name="T25" fmla="*/ 35 h 238"/>
                <a:gd name="T26" fmla="*/ 72 w 575"/>
                <a:gd name="T27" fmla="*/ 94 h 238"/>
                <a:gd name="T28" fmla="*/ 48 w 575"/>
                <a:gd name="T29" fmla="*/ 115 h 238"/>
                <a:gd name="T30" fmla="*/ 40 w 575"/>
                <a:gd name="T31" fmla="*/ 136 h 238"/>
                <a:gd name="T32" fmla="*/ 32 w 575"/>
                <a:gd name="T33" fmla="*/ 134 h 238"/>
                <a:gd name="T34" fmla="*/ 40 w 575"/>
                <a:gd name="T35" fmla="*/ 139 h 238"/>
                <a:gd name="T36" fmla="*/ 38 w 575"/>
                <a:gd name="T37" fmla="*/ 145 h 238"/>
                <a:gd name="T38" fmla="*/ 32 w 575"/>
                <a:gd name="T39" fmla="*/ 163 h 238"/>
                <a:gd name="T40" fmla="*/ 22 w 575"/>
                <a:gd name="T41" fmla="*/ 185 h 238"/>
                <a:gd name="T42" fmla="*/ 8 w 575"/>
                <a:gd name="T43" fmla="*/ 203 h 238"/>
                <a:gd name="T44" fmla="*/ 0 w 575"/>
                <a:gd name="T45" fmla="*/ 219 h 238"/>
                <a:gd name="T46" fmla="*/ 3 w 575"/>
                <a:gd name="T47" fmla="*/ 238 h 238"/>
                <a:gd name="T48" fmla="*/ 575 w 575"/>
                <a:gd name="T49" fmla="*/ 238 h 238"/>
                <a:gd name="T50" fmla="*/ 575 w 575"/>
                <a:gd name="T51" fmla="*/ 21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5" h="238">
                  <a:moveTo>
                    <a:pt x="575" y="214"/>
                  </a:moveTo>
                  <a:lnTo>
                    <a:pt x="554" y="193"/>
                  </a:lnTo>
                  <a:lnTo>
                    <a:pt x="524" y="169"/>
                  </a:lnTo>
                  <a:lnTo>
                    <a:pt x="500" y="169"/>
                  </a:lnTo>
                  <a:lnTo>
                    <a:pt x="492" y="161"/>
                  </a:lnTo>
                  <a:lnTo>
                    <a:pt x="492" y="115"/>
                  </a:lnTo>
                  <a:lnTo>
                    <a:pt x="460" y="75"/>
                  </a:lnTo>
                  <a:lnTo>
                    <a:pt x="460" y="70"/>
                  </a:lnTo>
                  <a:lnTo>
                    <a:pt x="460" y="51"/>
                  </a:lnTo>
                  <a:lnTo>
                    <a:pt x="457" y="22"/>
                  </a:lnTo>
                  <a:lnTo>
                    <a:pt x="447" y="0"/>
                  </a:lnTo>
                  <a:lnTo>
                    <a:pt x="407" y="0"/>
                  </a:lnTo>
                  <a:lnTo>
                    <a:pt x="273" y="35"/>
                  </a:lnTo>
                  <a:lnTo>
                    <a:pt x="72" y="94"/>
                  </a:lnTo>
                  <a:lnTo>
                    <a:pt x="48" y="115"/>
                  </a:lnTo>
                  <a:lnTo>
                    <a:pt x="40" y="136"/>
                  </a:lnTo>
                  <a:lnTo>
                    <a:pt x="32" y="134"/>
                  </a:lnTo>
                  <a:lnTo>
                    <a:pt x="40" y="139"/>
                  </a:lnTo>
                  <a:lnTo>
                    <a:pt x="38" y="145"/>
                  </a:lnTo>
                  <a:lnTo>
                    <a:pt x="32" y="163"/>
                  </a:lnTo>
                  <a:lnTo>
                    <a:pt x="22" y="185"/>
                  </a:lnTo>
                  <a:lnTo>
                    <a:pt x="8" y="203"/>
                  </a:lnTo>
                  <a:lnTo>
                    <a:pt x="0" y="219"/>
                  </a:lnTo>
                  <a:lnTo>
                    <a:pt x="3" y="238"/>
                  </a:lnTo>
                  <a:lnTo>
                    <a:pt x="575" y="238"/>
                  </a:lnTo>
                  <a:lnTo>
                    <a:pt x="575" y="214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7"/>
            <p:cNvSpPr>
              <a:spLocks/>
            </p:cNvSpPr>
            <p:nvPr userDrawn="1"/>
          </p:nvSpPr>
          <p:spPr bwMode="auto">
            <a:xfrm>
              <a:off x="2705" y="1478"/>
              <a:ext cx="383" cy="896"/>
            </a:xfrm>
            <a:custGeom>
              <a:avLst/>
              <a:gdLst>
                <a:gd name="T0" fmla="*/ 348 w 383"/>
                <a:gd name="T1" fmla="*/ 0 h 896"/>
                <a:gd name="T2" fmla="*/ 302 w 383"/>
                <a:gd name="T3" fmla="*/ 0 h 896"/>
                <a:gd name="T4" fmla="*/ 0 w 383"/>
                <a:gd name="T5" fmla="*/ 11 h 896"/>
                <a:gd name="T6" fmla="*/ 0 w 383"/>
                <a:gd name="T7" fmla="*/ 893 h 896"/>
                <a:gd name="T8" fmla="*/ 6 w 383"/>
                <a:gd name="T9" fmla="*/ 896 h 896"/>
                <a:gd name="T10" fmla="*/ 120 w 383"/>
                <a:gd name="T11" fmla="*/ 885 h 896"/>
                <a:gd name="T12" fmla="*/ 201 w 383"/>
                <a:gd name="T13" fmla="*/ 875 h 896"/>
                <a:gd name="T14" fmla="*/ 289 w 383"/>
                <a:gd name="T15" fmla="*/ 859 h 896"/>
                <a:gd name="T16" fmla="*/ 380 w 383"/>
                <a:gd name="T17" fmla="*/ 856 h 896"/>
                <a:gd name="T18" fmla="*/ 380 w 383"/>
                <a:gd name="T19" fmla="*/ 810 h 896"/>
                <a:gd name="T20" fmla="*/ 377 w 383"/>
                <a:gd name="T21" fmla="*/ 778 h 896"/>
                <a:gd name="T22" fmla="*/ 383 w 383"/>
                <a:gd name="T23" fmla="*/ 401 h 896"/>
                <a:gd name="T24" fmla="*/ 350 w 383"/>
                <a:gd name="T25" fmla="*/ 401 h 896"/>
                <a:gd name="T26" fmla="*/ 342 w 383"/>
                <a:gd name="T27" fmla="*/ 391 h 896"/>
                <a:gd name="T28" fmla="*/ 348 w 383"/>
                <a:gd name="T29" fmla="*/ 3 h 896"/>
                <a:gd name="T30" fmla="*/ 348 w 383"/>
                <a:gd name="T31" fmla="*/ 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896">
                  <a:moveTo>
                    <a:pt x="348" y="0"/>
                  </a:moveTo>
                  <a:lnTo>
                    <a:pt x="302" y="0"/>
                  </a:lnTo>
                  <a:lnTo>
                    <a:pt x="0" y="11"/>
                  </a:lnTo>
                  <a:lnTo>
                    <a:pt x="0" y="893"/>
                  </a:lnTo>
                  <a:lnTo>
                    <a:pt x="6" y="896"/>
                  </a:lnTo>
                  <a:lnTo>
                    <a:pt x="120" y="885"/>
                  </a:lnTo>
                  <a:lnTo>
                    <a:pt x="201" y="875"/>
                  </a:lnTo>
                  <a:lnTo>
                    <a:pt x="289" y="859"/>
                  </a:lnTo>
                  <a:lnTo>
                    <a:pt x="380" y="856"/>
                  </a:lnTo>
                  <a:lnTo>
                    <a:pt x="380" y="810"/>
                  </a:lnTo>
                  <a:lnTo>
                    <a:pt x="377" y="778"/>
                  </a:lnTo>
                  <a:lnTo>
                    <a:pt x="383" y="401"/>
                  </a:lnTo>
                  <a:lnTo>
                    <a:pt x="350" y="401"/>
                  </a:lnTo>
                  <a:lnTo>
                    <a:pt x="342" y="391"/>
                  </a:lnTo>
                  <a:lnTo>
                    <a:pt x="348" y="3"/>
                  </a:lnTo>
                  <a:lnTo>
                    <a:pt x="348" y="0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  <a:alpha val="30000"/>
                    </a:schemeClr>
                  </a:gs>
                </a:gsLst>
                <a:lin ang="1380000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8"/>
            <p:cNvSpPr>
              <a:spLocks/>
            </p:cNvSpPr>
            <p:nvPr userDrawn="1"/>
          </p:nvSpPr>
          <p:spPr bwMode="auto">
            <a:xfrm>
              <a:off x="3759" y="2756"/>
              <a:ext cx="513" cy="535"/>
            </a:xfrm>
            <a:custGeom>
              <a:avLst/>
              <a:gdLst>
                <a:gd name="T0" fmla="*/ 428 w 513"/>
                <a:gd name="T1" fmla="*/ 35 h 535"/>
                <a:gd name="T2" fmla="*/ 419 w 513"/>
                <a:gd name="T3" fmla="*/ 27 h 535"/>
                <a:gd name="T4" fmla="*/ 419 w 513"/>
                <a:gd name="T5" fmla="*/ 11 h 535"/>
                <a:gd name="T6" fmla="*/ 259 w 513"/>
                <a:gd name="T7" fmla="*/ 8 h 535"/>
                <a:gd name="T8" fmla="*/ 259 w 513"/>
                <a:gd name="T9" fmla="*/ 0 h 535"/>
                <a:gd name="T10" fmla="*/ 259 w 513"/>
                <a:gd name="T11" fmla="*/ 8 h 535"/>
                <a:gd name="T12" fmla="*/ 29 w 513"/>
                <a:gd name="T13" fmla="*/ 6 h 535"/>
                <a:gd name="T14" fmla="*/ 24 w 513"/>
                <a:gd name="T15" fmla="*/ 24 h 535"/>
                <a:gd name="T16" fmla="*/ 10 w 513"/>
                <a:gd name="T17" fmla="*/ 24 h 535"/>
                <a:gd name="T18" fmla="*/ 0 w 513"/>
                <a:gd name="T19" fmla="*/ 281 h 535"/>
                <a:gd name="T20" fmla="*/ 37 w 513"/>
                <a:gd name="T21" fmla="*/ 281 h 535"/>
                <a:gd name="T22" fmla="*/ 45 w 513"/>
                <a:gd name="T23" fmla="*/ 286 h 535"/>
                <a:gd name="T24" fmla="*/ 59 w 513"/>
                <a:gd name="T25" fmla="*/ 316 h 535"/>
                <a:gd name="T26" fmla="*/ 61 w 513"/>
                <a:gd name="T27" fmla="*/ 348 h 535"/>
                <a:gd name="T28" fmla="*/ 61 w 513"/>
                <a:gd name="T29" fmla="*/ 364 h 535"/>
                <a:gd name="T30" fmla="*/ 91 w 513"/>
                <a:gd name="T31" fmla="*/ 407 h 535"/>
                <a:gd name="T32" fmla="*/ 93 w 513"/>
                <a:gd name="T33" fmla="*/ 412 h 535"/>
                <a:gd name="T34" fmla="*/ 93 w 513"/>
                <a:gd name="T35" fmla="*/ 450 h 535"/>
                <a:gd name="T36" fmla="*/ 112 w 513"/>
                <a:gd name="T37" fmla="*/ 450 h 535"/>
                <a:gd name="T38" fmla="*/ 117 w 513"/>
                <a:gd name="T39" fmla="*/ 452 h 535"/>
                <a:gd name="T40" fmla="*/ 149 w 513"/>
                <a:gd name="T41" fmla="*/ 479 h 535"/>
                <a:gd name="T42" fmla="*/ 173 w 513"/>
                <a:gd name="T43" fmla="*/ 503 h 535"/>
                <a:gd name="T44" fmla="*/ 176 w 513"/>
                <a:gd name="T45" fmla="*/ 508 h 535"/>
                <a:gd name="T46" fmla="*/ 176 w 513"/>
                <a:gd name="T47" fmla="*/ 535 h 535"/>
                <a:gd name="T48" fmla="*/ 387 w 513"/>
                <a:gd name="T49" fmla="*/ 535 h 535"/>
                <a:gd name="T50" fmla="*/ 387 w 513"/>
                <a:gd name="T51" fmla="*/ 484 h 535"/>
                <a:gd name="T52" fmla="*/ 395 w 513"/>
                <a:gd name="T53" fmla="*/ 479 h 535"/>
                <a:gd name="T54" fmla="*/ 414 w 513"/>
                <a:gd name="T55" fmla="*/ 476 h 535"/>
                <a:gd name="T56" fmla="*/ 417 w 513"/>
                <a:gd name="T57" fmla="*/ 353 h 535"/>
                <a:gd name="T58" fmla="*/ 398 w 513"/>
                <a:gd name="T59" fmla="*/ 351 h 535"/>
                <a:gd name="T60" fmla="*/ 393 w 513"/>
                <a:gd name="T61" fmla="*/ 343 h 535"/>
                <a:gd name="T62" fmla="*/ 393 w 513"/>
                <a:gd name="T63" fmla="*/ 294 h 535"/>
                <a:gd name="T64" fmla="*/ 401 w 513"/>
                <a:gd name="T65" fmla="*/ 286 h 535"/>
                <a:gd name="T66" fmla="*/ 449 w 513"/>
                <a:gd name="T67" fmla="*/ 286 h 535"/>
                <a:gd name="T68" fmla="*/ 449 w 513"/>
                <a:gd name="T69" fmla="*/ 286 h 535"/>
                <a:gd name="T70" fmla="*/ 449 w 513"/>
                <a:gd name="T71" fmla="*/ 294 h 535"/>
                <a:gd name="T72" fmla="*/ 449 w 513"/>
                <a:gd name="T73" fmla="*/ 286 h 535"/>
                <a:gd name="T74" fmla="*/ 465 w 513"/>
                <a:gd name="T75" fmla="*/ 286 h 535"/>
                <a:gd name="T76" fmla="*/ 465 w 513"/>
                <a:gd name="T77" fmla="*/ 196 h 535"/>
                <a:gd name="T78" fmla="*/ 473 w 513"/>
                <a:gd name="T79" fmla="*/ 188 h 535"/>
                <a:gd name="T80" fmla="*/ 489 w 513"/>
                <a:gd name="T81" fmla="*/ 188 h 535"/>
                <a:gd name="T82" fmla="*/ 489 w 513"/>
                <a:gd name="T83" fmla="*/ 169 h 535"/>
                <a:gd name="T84" fmla="*/ 497 w 513"/>
                <a:gd name="T85" fmla="*/ 161 h 535"/>
                <a:gd name="T86" fmla="*/ 513 w 513"/>
                <a:gd name="T87" fmla="*/ 161 h 535"/>
                <a:gd name="T88" fmla="*/ 513 w 513"/>
                <a:gd name="T89" fmla="*/ 155 h 535"/>
                <a:gd name="T90" fmla="*/ 497 w 513"/>
                <a:gd name="T91" fmla="*/ 155 h 535"/>
                <a:gd name="T92" fmla="*/ 489 w 513"/>
                <a:gd name="T93" fmla="*/ 147 h 535"/>
                <a:gd name="T94" fmla="*/ 489 w 513"/>
                <a:gd name="T95" fmla="*/ 131 h 535"/>
                <a:gd name="T96" fmla="*/ 473 w 513"/>
                <a:gd name="T97" fmla="*/ 131 h 535"/>
                <a:gd name="T98" fmla="*/ 465 w 513"/>
                <a:gd name="T99" fmla="*/ 123 h 535"/>
                <a:gd name="T100" fmla="*/ 468 w 513"/>
                <a:gd name="T101" fmla="*/ 59 h 535"/>
                <a:gd name="T102" fmla="*/ 452 w 513"/>
                <a:gd name="T103" fmla="*/ 59 h 535"/>
                <a:gd name="T104" fmla="*/ 444 w 513"/>
                <a:gd name="T105" fmla="*/ 51 h 535"/>
                <a:gd name="T106" fmla="*/ 444 w 513"/>
                <a:gd name="T107" fmla="*/ 35 h 535"/>
                <a:gd name="T108" fmla="*/ 428 w 513"/>
                <a:gd name="T109" fmla="*/ 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3" h="535">
                  <a:moveTo>
                    <a:pt x="428" y="35"/>
                  </a:moveTo>
                  <a:lnTo>
                    <a:pt x="419" y="27"/>
                  </a:lnTo>
                  <a:lnTo>
                    <a:pt x="419" y="11"/>
                  </a:lnTo>
                  <a:lnTo>
                    <a:pt x="259" y="8"/>
                  </a:lnTo>
                  <a:lnTo>
                    <a:pt x="259" y="0"/>
                  </a:lnTo>
                  <a:lnTo>
                    <a:pt x="259" y="8"/>
                  </a:lnTo>
                  <a:lnTo>
                    <a:pt x="29" y="6"/>
                  </a:lnTo>
                  <a:lnTo>
                    <a:pt x="24" y="24"/>
                  </a:lnTo>
                  <a:lnTo>
                    <a:pt x="10" y="24"/>
                  </a:lnTo>
                  <a:lnTo>
                    <a:pt x="0" y="281"/>
                  </a:lnTo>
                  <a:lnTo>
                    <a:pt x="37" y="281"/>
                  </a:lnTo>
                  <a:lnTo>
                    <a:pt x="45" y="286"/>
                  </a:lnTo>
                  <a:lnTo>
                    <a:pt x="59" y="316"/>
                  </a:lnTo>
                  <a:lnTo>
                    <a:pt x="61" y="348"/>
                  </a:lnTo>
                  <a:lnTo>
                    <a:pt x="61" y="364"/>
                  </a:lnTo>
                  <a:lnTo>
                    <a:pt x="91" y="407"/>
                  </a:lnTo>
                  <a:lnTo>
                    <a:pt x="93" y="412"/>
                  </a:lnTo>
                  <a:lnTo>
                    <a:pt x="93" y="450"/>
                  </a:lnTo>
                  <a:lnTo>
                    <a:pt x="112" y="450"/>
                  </a:lnTo>
                  <a:lnTo>
                    <a:pt x="117" y="452"/>
                  </a:lnTo>
                  <a:lnTo>
                    <a:pt x="149" y="479"/>
                  </a:lnTo>
                  <a:lnTo>
                    <a:pt x="173" y="503"/>
                  </a:lnTo>
                  <a:lnTo>
                    <a:pt x="176" y="508"/>
                  </a:lnTo>
                  <a:lnTo>
                    <a:pt x="176" y="535"/>
                  </a:lnTo>
                  <a:lnTo>
                    <a:pt x="387" y="535"/>
                  </a:lnTo>
                  <a:lnTo>
                    <a:pt x="387" y="484"/>
                  </a:lnTo>
                  <a:lnTo>
                    <a:pt x="395" y="479"/>
                  </a:lnTo>
                  <a:lnTo>
                    <a:pt x="414" y="476"/>
                  </a:lnTo>
                  <a:lnTo>
                    <a:pt x="417" y="353"/>
                  </a:lnTo>
                  <a:lnTo>
                    <a:pt x="398" y="351"/>
                  </a:lnTo>
                  <a:lnTo>
                    <a:pt x="393" y="343"/>
                  </a:lnTo>
                  <a:lnTo>
                    <a:pt x="393" y="294"/>
                  </a:lnTo>
                  <a:lnTo>
                    <a:pt x="401" y="286"/>
                  </a:lnTo>
                  <a:lnTo>
                    <a:pt x="449" y="286"/>
                  </a:lnTo>
                  <a:lnTo>
                    <a:pt x="449" y="286"/>
                  </a:lnTo>
                  <a:lnTo>
                    <a:pt x="449" y="294"/>
                  </a:lnTo>
                  <a:lnTo>
                    <a:pt x="449" y="286"/>
                  </a:lnTo>
                  <a:lnTo>
                    <a:pt x="465" y="286"/>
                  </a:lnTo>
                  <a:lnTo>
                    <a:pt x="465" y="196"/>
                  </a:lnTo>
                  <a:lnTo>
                    <a:pt x="473" y="188"/>
                  </a:lnTo>
                  <a:lnTo>
                    <a:pt x="489" y="188"/>
                  </a:lnTo>
                  <a:lnTo>
                    <a:pt x="489" y="169"/>
                  </a:lnTo>
                  <a:lnTo>
                    <a:pt x="497" y="161"/>
                  </a:lnTo>
                  <a:lnTo>
                    <a:pt x="513" y="161"/>
                  </a:lnTo>
                  <a:lnTo>
                    <a:pt x="513" y="155"/>
                  </a:lnTo>
                  <a:lnTo>
                    <a:pt x="497" y="155"/>
                  </a:lnTo>
                  <a:lnTo>
                    <a:pt x="489" y="147"/>
                  </a:lnTo>
                  <a:lnTo>
                    <a:pt x="489" y="131"/>
                  </a:lnTo>
                  <a:lnTo>
                    <a:pt x="473" y="131"/>
                  </a:lnTo>
                  <a:lnTo>
                    <a:pt x="465" y="123"/>
                  </a:lnTo>
                  <a:lnTo>
                    <a:pt x="468" y="59"/>
                  </a:lnTo>
                  <a:lnTo>
                    <a:pt x="452" y="59"/>
                  </a:lnTo>
                  <a:lnTo>
                    <a:pt x="444" y="51"/>
                  </a:lnTo>
                  <a:lnTo>
                    <a:pt x="444" y="35"/>
                  </a:lnTo>
                  <a:lnTo>
                    <a:pt x="428" y="35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9"/>
            <p:cNvSpPr>
              <a:spLocks/>
            </p:cNvSpPr>
            <p:nvPr userDrawn="1"/>
          </p:nvSpPr>
          <p:spPr bwMode="auto">
            <a:xfrm>
              <a:off x="2705" y="2984"/>
              <a:ext cx="161" cy="235"/>
            </a:xfrm>
            <a:custGeom>
              <a:avLst/>
              <a:gdLst>
                <a:gd name="T0" fmla="*/ 150 w 161"/>
                <a:gd name="T1" fmla="*/ 152 h 235"/>
                <a:gd name="T2" fmla="*/ 155 w 161"/>
                <a:gd name="T3" fmla="*/ 139 h 235"/>
                <a:gd name="T4" fmla="*/ 139 w 161"/>
                <a:gd name="T5" fmla="*/ 120 h 235"/>
                <a:gd name="T6" fmla="*/ 129 w 161"/>
                <a:gd name="T7" fmla="*/ 93 h 235"/>
                <a:gd name="T8" fmla="*/ 115 w 161"/>
                <a:gd name="T9" fmla="*/ 77 h 235"/>
                <a:gd name="T10" fmla="*/ 115 w 161"/>
                <a:gd name="T11" fmla="*/ 66 h 235"/>
                <a:gd name="T12" fmla="*/ 126 w 161"/>
                <a:gd name="T13" fmla="*/ 50 h 235"/>
                <a:gd name="T14" fmla="*/ 134 w 161"/>
                <a:gd name="T15" fmla="*/ 21 h 235"/>
                <a:gd name="T16" fmla="*/ 137 w 161"/>
                <a:gd name="T17" fmla="*/ 16 h 235"/>
                <a:gd name="T18" fmla="*/ 161 w 161"/>
                <a:gd name="T19" fmla="*/ 0 h 235"/>
                <a:gd name="T20" fmla="*/ 129 w 161"/>
                <a:gd name="T21" fmla="*/ 0 h 235"/>
                <a:gd name="T22" fmla="*/ 0 w 161"/>
                <a:gd name="T23" fmla="*/ 2 h 235"/>
                <a:gd name="T24" fmla="*/ 0 w 161"/>
                <a:gd name="T25" fmla="*/ 235 h 235"/>
                <a:gd name="T26" fmla="*/ 6 w 161"/>
                <a:gd name="T27" fmla="*/ 230 h 235"/>
                <a:gd name="T28" fmla="*/ 14 w 161"/>
                <a:gd name="T29" fmla="*/ 227 h 235"/>
                <a:gd name="T30" fmla="*/ 35 w 161"/>
                <a:gd name="T31" fmla="*/ 227 h 235"/>
                <a:gd name="T32" fmla="*/ 51 w 161"/>
                <a:gd name="T33" fmla="*/ 222 h 235"/>
                <a:gd name="T34" fmla="*/ 64 w 161"/>
                <a:gd name="T35" fmla="*/ 203 h 235"/>
                <a:gd name="T36" fmla="*/ 67 w 161"/>
                <a:gd name="T37" fmla="*/ 176 h 235"/>
                <a:gd name="T38" fmla="*/ 75 w 161"/>
                <a:gd name="T39" fmla="*/ 176 h 235"/>
                <a:gd name="T40" fmla="*/ 75 w 161"/>
                <a:gd name="T41" fmla="*/ 168 h 235"/>
                <a:gd name="T42" fmla="*/ 131 w 161"/>
                <a:gd name="T43" fmla="*/ 163 h 235"/>
                <a:gd name="T44" fmla="*/ 150 w 161"/>
                <a:gd name="T45" fmla="*/ 15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35">
                  <a:moveTo>
                    <a:pt x="150" y="152"/>
                  </a:moveTo>
                  <a:lnTo>
                    <a:pt x="155" y="139"/>
                  </a:lnTo>
                  <a:lnTo>
                    <a:pt x="139" y="120"/>
                  </a:lnTo>
                  <a:lnTo>
                    <a:pt x="129" y="93"/>
                  </a:lnTo>
                  <a:lnTo>
                    <a:pt x="115" y="77"/>
                  </a:lnTo>
                  <a:lnTo>
                    <a:pt x="115" y="66"/>
                  </a:lnTo>
                  <a:lnTo>
                    <a:pt x="126" y="50"/>
                  </a:lnTo>
                  <a:lnTo>
                    <a:pt x="134" y="21"/>
                  </a:lnTo>
                  <a:lnTo>
                    <a:pt x="137" y="16"/>
                  </a:lnTo>
                  <a:lnTo>
                    <a:pt x="161" y="0"/>
                  </a:lnTo>
                  <a:lnTo>
                    <a:pt x="129" y="0"/>
                  </a:lnTo>
                  <a:lnTo>
                    <a:pt x="0" y="2"/>
                  </a:lnTo>
                  <a:lnTo>
                    <a:pt x="0" y="235"/>
                  </a:lnTo>
                  <a:lnTo>
                    <a:pt x="6" y="230"/>
                  </a:lnTo>
                  <a:lnTo>
                    <a:pt x="14" y="227"/>
                  </a:lnTo>
                  <a:lnTo>
                    <a:pt x="35" y="227"/>
                  </a:lnTo>
                  <a:lnTo>
                    <a:pt x="51" y="222"/>
                  </a:lnTo>
                  <a:lnTo>
                    <a:pt x="64" y="203"/>
                  </a:lnTo>
                  <a:lnTo>
                    <a:pt x="67" y="176"/>
                  </a:lnTo>
                  <a:lnTo>
                    <a:pt x="75" y="176"/>
                  </a:lnTo>
                  <a:lnTo>
                    <a:pt x="75" y="168"/>
                  </a:lnTo>
                  <a:lnTo>
                    <a:pt x="131" y="163"/>
                  </a:lnTo>
                  <a:lnTo>
                    <a:pt x="150" y="152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40"/>
            <p:cNvSpPr>
              <a:spLocks/>
            </p:cNvSpPr>
            <p:nvPr userDrawn="1"/>
          </p:nvSpPr>
          <p:spPr bwMode="auto">
            <a:xfrm>
              <a:off x="4435" y="2358"/>
              <a:ext cx="538" cy="751"/>
            </a:xfrm>
            <a:custGeom>
              <a:avLst/>
              <a:gdLst>
                <a:gd name="T0" fmla="*/ 393 w 538"/>
                <a:gd name="T1" fmla="*/ 94 h 751"/>
                <a:gd name="T2" fmla="*/ 388 w 538"/>
                <a:gd name="T3" fmla="*/ 88 h 751"/>
                <a:gd name="T4" fmla="*/ 393 w 538"/>
                <a:gd name="T5" fmla="*/ 94 h 751"/>
                <a:gd name="T6" fmla="*/ 313 w 538"/>
                <a:gd name="T7" fmla="*/ 171 h 751"/>
                <a:gd name="T8" fmla="*/ 169 w 538"/>
                <a:gd name="T9" fmla="*/ 500 h 751"/>
                <a:gd name="T10" fmla="*/ 153 w 538"/>
                <a:gd name="T11" fmla="*/ 500 h 751"/>
                <a:gd name="T12" fmla="*/ 147 w 538"/>
                <a:gd name="T13" fmla="*/ 481 h 751"/>
                <a:gd name="T14" fmla="*/ 126 w 538"/>
                <a:gd name="T15" fmla="*/ 468 h 751"/>
                <a:gd name="T16" fmla="*/ 104 w 538"/>
                <a:gd name="T17" fmla="*/ 457 h 751"/>
                <a:gd name="T18" fmla="*/ 99 w 538"/>
                <a:gd name="T19" fmla="*/ 452 h 751"/>
                <a:gd name="T20" fmla="*/ 99 w 538"/>
                <a:gd name="T21" fmla="*/ 436 h 751"/>
                <a:gd name="T22" fmla="*/ 72 w 538"/>
                <a:gd name="T23" fmla="*/ 433 h 751"/>
                <a:gd name="T24" fmla="*/ 67 w 538"/>
                <a:gd name="T25" fmla="*/ 430 h 751"/>
                <a:gd name="T26" fmla="*/ 64 w 538"/>
                <a:gd name="T27" fmla="*/ 422 h 751"/>
                <a:gd name="T28" fmla="*/ 54 w 538"/>
                <a:gd name="T29" fmla="*/ 433 h 751"/>
                <a:gd name="T30" fmla="*/ 46 w 538"/>
                <a:gd name="T31" fmla="*/ 438 h 751"/>
                <a:gd name="T32" fmla="*/ 27 w 538"/>
                <a:gd name="T33" fmla="*/ 433 h 751"/>
                <a:gd name="T34" fmla="*/ 22 w 538"/>
                <a:gd name="T35" fmla="*/ 425 h 751"/>
                <a:gd name="T36" fmla="*/ 19 w 538"/>
                <a:gd name="T37" fmla="*/ 414 h 751"/>
                <a:gd name="T38" fmla="*/ 0 w 538"/>
                <a:gd name="T39" fmla="*/ 412 h 751"/>
                <a:gd name="T40" fmla="*/ 0 w 538"/>
                <a:gd name="T41" fmla="*/ 414 h 751"/>
                <a:gd name="T42" fmla="*/ 6 w 538"/>
                <a:gd name="T43" fmla="*/ 452 h 751"/>
                <a:gd name="T44" fmla="*/ 30 w 538"/>
                <a:gd name="T45" fmla="*/ 473 h 751"/>
                <a:gd name="T46" fmla="*/ 75 w 538"/>
                <a:gd name="T47" fmla="*/ 545 h 751"/>
                <a:gd name="T48" fmla="*/ 110 w 538"/>
                <a:gd name="T49" fmla="*/ 612 h 751"/>
                <a:gd name="T50" fmla="*/ 129 w 538"/>
                <a:gd name="T51" fmla="*/ 642 h 751"/>
                <a:gd name="T52" fmla="*/ 142 w 538"/>
                <a:gd name="T53" fmla="*/ 647 h 751"/>
                <a:gd name="T54" fmla="*/ 158 w 538"/>
                <a:gd name="T55" fmla="*/ 636 h 751"/>
                <a:gd name="T56" fmla="*/ 161 w 538"/>
                <a:gd name="T57" fmla="*/ 634 h 751"/>
                <a:gd name="T58" fmla="*/ 182 w 538"/>
                <a:gd name="T59" fmla="*/ 634 h 751"/>
                <a:gd name="T60" fmla="*/ 187 w 538"/>
                <a:gd name="T61" fmla="*/ 634 h 751"/>
                <a:gd name="T62" fmla="*/ 227 w 538"/>
                <a:gd name="T63" fmla="*/ 666 h 751"/>
                <a:gd name="T64" fmla="*/ 244 w 538"/>
                <a:gd name="T65" fmla="*/ 666 h 751"/>
                <a:gd name="T66" fmla="*/ 249 w 538"/>
                <a:gd name="T67" fmla="*/ 668 h 751"/>
                <a:gd name="T68" fmla="*/ 273 w 538"/>
                <a:gd name="T69" fmla="*/ 687 h 751"/>
                <a:gd name="T70" fmla="*/ 294 w 538"/>
                <a:gd name="T71" fmla="*/ 700 h 751"/>
                <a:gd name="T72" fmla="*/ 318 w 538"/>
                <a:gd name="T73" fmla="*/ 703 h 751"/>
                <a:gd name="T74" fmla="*/ 324 w 538"/>
                <a:gd name="T75" fmla="*/ 709 h 751"/>
                <a:gd name="T76" fmla="*/ 329 w 538"/>
                <a:gd name="T77" fmla="*/ 733 h 751"/>
                <a:gd name="T78" fmla="*/ 326 w 538"/>
                <a:gd name="T79" fmla="*/ 751 h 751"/>
                <a:gd name="T80" fmla="*/ 334 w 538"/>
                <a:gd name="T81" fmla="*/ 751 h 751"/>
                <a:gd name="T82" fmla="*/ 415 w 538"/>
                <a:gd name="T83" fmla="*/ 644 h 751"/>
                <a:gd name="T84" fmla="*/ 415 w 538"/>
                <a:gd name="T85" fmla="*/ 644 h 751"/>
                <a:gd name="T86" fmla="*/ 415 w 538"/>
                <a:gd name="T87" fmla="*/ 644 h 751"/>
                <a:gd name="T88" fmla="*/ 538 w 538"/>
                <a:gd name="T89" fmla="*/ 481 h 751"/>
                <a:gd name="T90" fmla="*/ 538 w 538"/>
                <a:gd name="T91" fmla="*/ 35 h 751"/>
                <a:gd name="T92" fmla="*/ 492 w 538"/>
                <a:gd name="T93" fmla="*/ 0 h 751"/>
                <a:gd name="T94" fmla="*/ 393 w 538"/>
                <a:gd name="T95" fmla="*/ 94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8" h="751">
                  <a:moveTo>
                    <a:pt x="393" y="94"/>
                  </a:moveTo>
                  <a:lnTo>
                    <a:pt x="388" y="88"/>
                  </a:lnTo>
                  <a:lnTo>
                    <a:pt x="393" y="94"/>
                  </a:lnTo>
                  <a:lnTo>
                    <a:pt x="313" y="171"/>
                  </a:lnTo>
                  <a:lnTo>
                    <a:pt x="169" y="500"/>
                  </a:lnTo>
                  <a:lnTo>
                    <a:pt x="153" y="500"/>
                  </a:lnTo>
                  <a:lnTo>
                    <a:pt x="147" y="481"/>
                  </a:lnTo>
                  <a:lnTo>
                    <a:pt x="126" y="468"/>
                  </a:lnTo>
                  <a:lnTo>
                    <a:pt x="104" y="457"/>
                  </a:lnTo>
                  <a:lnTo>
                    <a:pt x="99" y="452"/>
                  </a:lnTo>
                  <a:lnTo>
                    <a:pt x="99" y="436"/>
                  </a:lnTo>
                  <a:lnTo>
                    <a:pt x="72" y="433"/>
                  </a:lnTo>
                  <a:lnTo>
                    <a:pt x="67" y="430"/>
                  </a:lnTo>
                  <a:lnTo>
                    <a:pt x="64" y="422"/>
                  </a:lnTo>
                  <a:lnTo>
                    <a:pt x="54" y="433"/>
                  </a:lnTo>
                  <a:lnTo>
                    <a:pt x="46" y="438"/>
                  </a:lnTo>
                  <a:lnTo>
                    <a:pt x="27" y="433"/>
                  </a:lnTo>
                  <a:lnTo>
                    <a:pt x="22" y="425"/>
                  </a:lnTo>
                  <a:lnTo>
                    <a:pt x="19" y="414"/>
                  </a:lnTo>
                  <a:lnTo>
                    <a:pt x="0" y="412"/>
                  </a:lnTo>
                  <a:lnTo>
                    <a:pt x="0" y="414"/>
                  </a:lnTo>
                  <a:lnTo>
                    <a:pt x="6" y="452"/>
                  </a:lnTo>
                  <a:lnTo>
                    <a:pt x="30" y="473"/>
                  </a:lnTo>
                  <a:lnTo>
                    <a:pt x="75" y="545"/>
                  </a:lnTo>
                  <a:lnTo>
                    <a:pt x="110" y="612"/>
                  </a:lnTo>
                  <a:lnTo>
                    <a:pt x="129" y="642"/>
                  </a:lnTo>
                  <a:lnTo>
                    <a:pt x="142" y="647"/>
                  </a:lnTo>
                  <a:lnTo>
                    <a:pt x="158" y="636"/>
                  </a:lnTo>
                  <a:lnTo>
                    <a:pt x="161" y="634"/>
                  </a:lnTo>
                  <a:lnTo>
                    <a:pt x="182" y="634"/>
                  </a:lnTo>
                  <a:lnTo>
                    <a:pt x="187" y="634"/>
                  </a:lnTo>
                  <a:lnTo>
                    <a:pt x="227" y="666"/>
                  </a:lnTo>
                  <a:lnTo>
                    <a:pt x="244" y="666"/>
                  </a:lnTo>
                  <a:lnTo>
                    <a:pt x="249" y="668"/>
                  </a:lnTo>
                  <a:lnTo>
                    <a:pt x="273" y="687"/>
                  </a:lnTo>
                  <a:lnTo>
                    <a:pt x="294" y="700"/>
                  </a:lnTo>
                  <a:lnTo>
                    <a:pt x="318" y="703"/>
                  </a:lnTo>
                  <a:lnTo>
                    <a:pt x="324" y="709"/>
                  </a:lnTo>
                  <a:lnTo>
                    <a:pt x="329" y="733"/>
                  </a:lnTo>
                  <a:lnTo>
                    <a:pt x="326" y="751"/>
                  </a:lnTo>
                  <a:lnTo>
                    <a:pt x="334" y="751"/>
                  </a:lnTo>
                  <a:lnTo>
                    <a:pt x="415" y="644"/>
                  </a:lnTo>
                  <a:lnTo>
                    <a:pt x="415" y="644"/>
                  </a:lnTo>
                  <a:lnTo>
                    <a:pt x="415" y="644"/>
                  </a:lnTo>
                  <a:lnTo>
                    <a:pt x="538" y="481"/>
                  </a:lnTo>
                  <a:lnTo>
                    <a:pt x="538" y="35"/>
                  </a:lnTo>
                  <a:lnTo>
                    <a:pt x="492" y="0"/>
                  </a:lnTo>
                  <a:lnTo>
                    <a:pt x="393" y="94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41"/>
            <p:cNvSpPr>
              <a:spLocks/>
            </p:cNvSpPr>
            <p:nvPr userDrawn="1"/>
          </p:nvSpPr>
          <p:spPr bwMode="auto">
            <a:xfrm>
              <a:off x="4026" y="1813"/>
              <a:ext cx="784" cy="1021"/>
            </a:xfrm>
            <a:custGeom>
              <a:avLst/>
              <a:gdLst>
                <a:gd name="T0" fmla="*/ 436 w 784"/>
                <a:gd name="T1" fmla="*/ 943 h 1021"/>
                <a:gd name="T2" fmla="*/ 444 w 784"/>
                <a:gd name="T3" fmla="*/ 965 h 1021"/>
                <a:gd name="T4" fmla="*/ 468 w 784"/>
                <a:gd name="T5" fmla="*/ 946 h 1021"/>
                <a:gd name="T6" fmla="*/ 489 w 784"/>
                <a:gd name="T7" fmla="*/ 965 h 1021"/>
                <a:gd name="T8" fmla="*/ 521 w 784"/>
                <a:gd name="T9" fmla="*/ 973 h 1021"/>
                <a:gd name="T10" fmla="*/ 543 w 784"/>
                <a:gd name="T11" fmla="*/ 1000 h 1021"/>
                <a:gd name="T12" fmla="*/ 570 w 784"/>
                <a:gd name="T13" fmla="*/ 1018 h 1021"/>
                <a:gd name="T14" fmla="*/ 709 w 784"/>
                <a:gd name="T15" fmla="*/ 708 h 1021"/>
                <a:gd name="T16" fmla="*/ 784 w 784"/>
                <a:gd name="T17" fmla="*/ 636 h 1021"/>
                <a:gd name="T18" fmla="*/ 749 w 784"/>
                <a:gd name="T19" fmla="*/ 625 h 1021"/>
                <a:gd name="T20" fmla="*/ 709 w 784"/>
                <a:gd name="T21" fmla="*/ 582 h 1021"/>
                <a:gd name="T22" fmla="*/ 663 w 784"/>
                <a:gd name="T23" fmla="*/ 566 h 1021"/>
                <a:gd name="T24" fmla="*/ 594 w 784"/>
                <a:gd name="T25" fmla="*/ 497 h 1021"/>
                <a:gd name="T26" fmla="*/ 546 w 784"/>
                <a:gd name="T27" fmla="*/ 443 h 1021"/>
                <a:gd name="T28" fmla="*/ 484 w 784"/>
                <a:gd name="T29" fmla="*/ 371 h 1021"/>
                <a:gd name="T30" fmla="*/ 428 w 784"/>
                <a:gd name="T31" fmla="*/ 331 h 1021"/>
                <a:gd name="T32" fmla="*/ 409 w 784"/>
                <a:gd name="T33" fmla="*/ 310 h 1021"/>
                <a:gd name="T34" fmla="*/ 390 w 784"/>
                <a:gd name="T35" fmla="*/ 307 h 1021"/>
                <a:gd name="T36" fmla="*/ 340 w 784"/>
                <a:gd name="T37" fmla="*/ 270 h 1021"/>
                <a:gd name="T38" fmla="*/ 278 w 784"/>
                <a:gd name="T39" fmla="*/ 197 h 1021"/>
                <a:gd name="T40" fmla="*/ 209 w 784"/>
                <a:gd name="T41" fmla="*/ 147 h 1021"/>
                <a:gd name="T42" fmla="*/ 190 w 784"/>
                <a:gd name="T43" fmla="*/ 93 h 1021"/>
                <a:gd name="T44" fmla="*/ 171 w 784"/>
                <a:gd name="T45" fmla="*/ 37 h 1021"/>
                <a:gd name="T46" fmla="*/ 161 w 784"/>
                <a:gd name="T47" fmla="*/ 40 h 1021"/>
                <a:gd name="T48" fmla="*/ 80 w 784"/>
                <a:gd name="T49" fmla="*/ 13 h 1021"/>
                <a:gd name="T50" fmla="*/ 19 w 784"/>
                <a:gd name="T51" fmla="*/ 0 h 1021"/>
                <a:gd name="T52" fmla="*/ 3 w 784"/>
                <a:gd name="T53" fmla="*/ 564 h 1021"/>
                <a:gd name="T54" fmla="*/ 161 w 784"/>
                <a:gd name="T55" fmla="*/ 938 h 1021"/>
                <a:gd name="T56" fmla="*/ 161 w 784"/>
                <a:gd name="T57" fmla="*/ 938 h 1021"/>
                <a:gd name="T58" fmla="*/ 257 w 784"/>
                <a:gd name="T59" fmla="*/ 946 h 1021"/>
                <a:gd name="T60" fmla="*/ 294 w 784"/>
                <a:gd name="T61" fmla="*/ 986 h 1021"/>
                <a:gd name="T62" fmla="*/ 302 w 784"/>
                <a:gd name="T63" fmla="*/ 941 h 1021"/>
                <a:gd name="T64" fmla="*/ 401 w 784"/>
                <a:gd name="T65" fmla="*/ 949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4" h="1021">
                  <a:moveTo>
                    <a:pt x="401" y="941"/>
                  </a:moveTo>
                  <a:lnTo>
                    <a:pt x="436" y="943"/>
                  </a:lnTo>
                  <a:lnTo>
                    <a:pt x="444" y="949"/>
                  </a:lnTo>
                  <a:lnTo>
                    <a:pt x="444" y="965"/>
                  </a:lnTo>
                  <a:lnTo>
                    <a:pt x="455" y="965"/>
                  </a:lnTo>
                  <a:lnTo>
                    <a:pt x="468" y="946"/>
                  </a:lnTo>
                  <a:lnTo>
                    <a:pt x="481" y="949"/>
                  </a:lnTo>
                  <a:lnTo>
                    <a:pt x="489" y="965"/>
                  </a:lnTo>
                  <a:lnTo>
                    <a:pt x="516" y="967"/>
                  </a:lnTo>
                  <a:lnTo>
                    <a:pt x="521" y="973"/>
                  </a:lnTo>
                  <a:lnTo>
                    <a:pt x="524" y="991"/>
                  </a:lnTo>
                  <a:lnTo>
                    <a:pt x="543" y="1000"/>
                  </a:lnTo>
                  <a:lnTo>
                    <a:pt x="567" y="1013"/>
                  </a:lnTo>
                  <a:lnTo>
                    <a:pt x="570" y="1018"/>
                  </a:lnTo>
                  <a:lnTo>
                    <a:pt x="572" y="1021"/>
                  </a:lnTo>
                  <a:lnTo>
                    <a:pt x="709" y="708"/>
                  </a:lnTo>
                  <a:lnTo>
                    <a:pt x="711" y="705"/>
                  </a:lnTo>
                  <a:lnTo>
                    <a:pt x="784" y="636"/>
                  </a:lnTo>
                  <a:lnTo>
                    <a:pt x="754" y="628"/>
                  </a:lnTo>
                  <a:lnTo>
                    <a:pt x="749" y="625"/>
                  </a:lnTo>
                  <a:lnTo>
                    <a:pt x="733" y="604"/>
                  </a:lnTo>
                  <a:lnTo>
                    <a:pt x="709" y="582"/>
                  </a:lnTo>
                  <a:lnTo>
                    <a:pt x="666" y="569"/>
                  </a:lnTo>
                  <a:lnTo>
                    <a:pt x="663" y="566"/>
                  </a:lnTo>
                  <a:lnTo>
                    <a:pt x="626" y="521"/>
                  </a:lnTo>
                  <a:lnTo>
                    <a:pt x="594" y="497"/>
                  </a:lnTo>
                  <a:lnTo>
                    <a:pt x="570" y="475"/>
                  </a:lnTo>
                  <a:lnTo>
                    <a:pt x="546" y="443"/>
                  </a:lnTo>
                  <a:lnTo>
                    <a:pt x="516" y="395"/>
                  </a:lnTo>
                  <a:lnTo>
                    <a:pt x="484" y="371"/>
                  </a:lnTo>
                  <a:lnTo>
                    <a:pt x="465" y="347"/>
                  </a:lnTo>
                  <a:lnTo>
                    <a:pt x="428" y="331"/>
                  </a:lnTo>
                  <a:lnTo>
                    <a:pt x="425" y="328"/>
                  </a:lnTo>
                  <a:lnTo>
                    <a:pt x="409" y="310"/>
                  </a:lnTo>
                  <a:lnTo>
                    <a:pt x="393" y="307"/>
                  </a:lnTo>
                  <a:lnTo>
                    <a:pt x="390" y="307"/>
                  </a:lnTo>
                  <a:lnTo>
                    <a:pt x="364" y="288"/>
                  </a:lnTo>
                  <a:lnTo>
                    <a:pt x="340" y="270"/>
                  </a:lnTo>
                  <a:lnTo>
                    <a:pt x="316" y="251"/>
                  </a:lnTo>
                  <a:lnTo>
                    <a:pt x="278" y="197"/>
                  </a:lnTo>
                  <a:lnTo>
                    <a:pt x="227" y="168"/>
                  </a:lnTo>
                  <a:lnTo>
                    <a:pt x="209" y="147"/>
                  </a:lnTo>
                  <a:lnTo>
                    <a:pt x="206" y="144"/>
                  </a:lnTo>
                  <a:lnTo>
                    <a:pt x="190" y="93"/>
                  </a:lnTo>
                  <a:lnTo>
                    <a:pt x="190" y="61"/>
                  </a:lnTo>
                  <a:lnTo>
                    <a:pt x="171" y="37"/>
                  </a:lnTo>
                  <a:lnTo>
                    <a:pt x="166" y="40"/>
                  </a:lnTo>
                  <a:lnTo>
                    <a:pt x="161" y="40"/>
                  </a:lnTo>
                  <a:lnTo>
                    <a:pt x="110" y="29"/>
                  </a:lnTo>
                  <a:lnTo>
                    <a:pt x="80" y="13"/>
                  </a:lnTo>
                  <a:lnTo>
                    <a:pt x="48" y="5"/>
                  </a:lnTo>
                  <a:lnTo>
                    <a:pt x="19" y="0"/>
                  </a:lnTo>
                  <a:lnTo>
                    <a:pt x="5" y="2"/>
                  </a:lnTo>
                  <a:lnTo>
                    <a:pt x="3" y="564"/>
                  </a:lnTo>
                  <a:lnTo>
                    <a:pt x="0" y="935"/>
                  </a:lnTo>
                  <a:lnTo>
                    <a:pt x="161" y="938"/>
                  </a:lnTo>
                  <a:lnTo>
                    <a:pt x="161" y="946"/>
                  </a:lnTo>
                  <a:lnTo>
                    <a:pt x="161" y="938"/>
                  </a:lnTo>
                  <a:lnTo>
                    <a:pt x="249" y="938"/>
                  </a:lnTo>
                  <a:lnTo>
                    <a:pt x="257" y="946"/>
                  </a:lnTo>
                  <a:lnTo>
                    <a:pt x="257" y="986"/>
                  </a:lnTo>
                  <a:lnTo>
                    <a:pt x="294" y="986"/>
                  </a:lnTo>
                  <a:lnTo>
                    <a:pt x="294" y="949"/>
                  </a:lnTo>
                  <a:lnTo>
                    <a:pt x="302" y="941"/>
                  </a:lnTo>
                  <a:lnTo>
                    <a:pt x="401" y="941"/>
                  </a:lnTo>
                  <a:lnTo>
                    <a:pt x="401" y="949"/>
                  </a:lnTo>
                  <a:lnTo>
                    <a:pt x="401" y="941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42"/>
            <p:cNvSpPr>
              <a:spLocks/>
            </p:cNvSpPr>
            <p:nvPr userDrawn="1"/>
          </p:nvSpPr>
          <p:spPr bwMode="auto">
            <a:xfrm>
              <a:off x="4769" y="2866"/>
              <a:ext cx="204" cy="369"/>
            </a:xfrm>
            <a:custGeom>
              <a:avLst/>
              <a:gdLst>
                <a:gd name="T0" fmla="*/ 113 w 204"/>
                <a:gd name="T1" fmla="*/ 163 h 369"/>
                <a:gd name="T2" fmla="*/ 99 w 204"/>
                <a:gd name="T3" fmla="*/ 171 h 369"/>
                <a:gd name="T4" fmla="*/ 86 w 204"/>
                <a:gd name="T5" fmla="*/ 155 h 369"/>
                <a:gd name="T6" fmla="*/ 8 w 204"/>
                <a:gd name="T7" fmla="*/ 257 h 369"/>
                <a:gd name="T8" fmla="*/ 3 w 204"/>
                <a:gd name="T9" fmla="*/ 254 h 369"/>
                <a:gd name="T10" fmla="*/ 8 w 204"/>
                <a:gd name="T11" fmla="*/ 259 h 369"/>
                <a:gd name="T12" fmla="*/ 0 w 204"/>
                <a:gd name="T13" fmla="*/ 267 h 369"/>
                <a:gd name="T14" fmla="*/ 0 w 204"/>
                <a:gd name="T15" fmla="*/ 270 h 369"/>
                <a:gd name="T16" fmla="*/ 8 w 204"/>
                <a:gd name="T17" fmla="*/ 267 h 369"/>
                <a:gd name="T18" fmla="*/ 16 w 204"/>
                <a:gd name="T19" fmla="*/ 275 h 369"/>
                <a:gd name="T20" fmla="*/ 16 w 204"/>
                <a:gd name="T21" fmla="*/ 297 h 369"/>
                <a:gd name="T22" fmla="*/ 33 w 204"/>
                <a:gd name="T23" fmla="*/ 313 h 369"/>
                <a:gd name="T24" fmla="*/ 35 w 204"/>
                <a:gd name="T25" fmla="*/ 321 h 369"/>
                <a:gd name="T26" fmla="*/ 33 w 204"/>
                <a:gd name="T27" fmla="*/ 332 h 369"/>
                <a:gd name="T28" fmla="*/ 49 w 204"/>
                <a:gd name="T29" fmla="*/ 332 h 369"/>
                <a:gd name="T30" fmla="*/ 51 w 204"/>
                <a:gd name="T31" fmla="*/ 332 h 369"/>
                <a:gd name="T32" fmla="*/ 83 w 204"/>
                <a:gd name="T33" fmla="*/ 345 h 369"/>
                <a:gd name="T34" fmla="*/ 110 w 204"/>
                <a:gd name="T35" fmla="*/ 337 h 369"/>
                <a:gd name="T36" fmla="*/ 113 w 204"/>
                <a:gd name="T37" fmla="*/ 337 h 369"/>
                <a:gd name="T38" fmla="*/ 139 w 204"/>
                <a:gd name="T39" fmla="*/ 345 h 369"/>
                <a:gd name="T40" fmla="*/ 158 w 204"/>
                <a:gd name="T41" fmla="*/ 356 h 369"/>
                <a:gd name="T42" fmla="*/ 177 w 204"/>
                <a:gd name="T43" fmla="*/ 369 h 369"/>
                <a:gd name="T44" fmla="*/ 198 w 204"/>
                <a:gd name="T45" fmla="*/ 361 h 369"/>
                <a:gd name="T46" fmla="*/ 204 w 204"/>
                <a:gd name="T47" fmla="*/ 361 h 369"/>
                <a:gd name="T48" fmla="*/ 204 w 204"/>
                <a:gd name="T49" fmla="*/ 361 h 369"/>
                <a:gd name="T50" fmla="*/ 204 w 204"/>
                <a:gd name="T51" fmla="*/ 0 h 369"/>
                <a:gd name="T52" fmla="*/ 97 w 204"/>
                <a:gd name="T53" fmla="*/ 142 h 369"/>
                <a:gd name="T54" fmla="*/ 113 w 204"/>
                <a:gd name="T55" fmla="*/ 16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4" h="369">
                  <a:moveTo>
                    <a:pt x="113" y="163"/>
                  </a:moveTo>
                  <a:lnTo>
                    <a:pt x="99" y="171"/>
                  </a:lnTo>
                  <a:lnTo>
                    <a:pt x="86" y="155"/>
                  </a:lnTo>
                  <a:lnTo>
                    <a:pt x="8" y="257"/>
                  </a:lnTo>
                  <a:lnTo>
                    <a:pt x="3" y="254"/>
                  </a:lnTo>
                  <a:lnTo>
                    <a:pt x="8" y="259"/>
                  </a:lnTo>
                  <a:lnTo>
                    <a:pt x="0" y="267"/>
                  </a:lnTo>
                  <a:lnTo>
                    <a:pt x="0" y="270"/>
                  </a:lnTo>
                  <a:lnTo>
                    <a:pt x="8" y="267"/>
                  </a:lnTo>
                  <a:lnTo>
                    <a:pt x="16" y="275"/>
                  </a:lnTo>
                  <a:lnTo>
                    <a:pt x="16" y="297"/>
                  </a:lnTo>
                  <a:lnTo>
                    <a:pt x="33" y="313"/>
                  </a:lnTo>
                  <a:lnTo>
                    <a:pt x="35" y="321"/>
                  </a:lnTo>
                  <a:lnTo>
                    <a:pt x="33" y="332"/>
                  </a:lnTo>
                  <a:lnTo>
                    <a:pt x="49" y="332"/>
                  </a:lnTo>
                  <a:lnTo>
                    <a:pt x="51" y="332"/>
                  </a:lnTo>
                  <a:lnTo>
                    <a:pt x="83" y="345"/>
                  </a:lnTo>
                  <a:lnTo>
                    <a:pt x="110" y="337"/>
                  </a:lnTo>
                  <a:lnTo>
                    <a:pt x="113" y="337"/>
                  </a:lnTo>
                  <a:lnTo>
                    <a:pt x="139" y="345"/>
                  </a:lnTo>
                  <a:lnTo>
                    <a:pt x="158" y="356"/>
                  </a:lnTo>
                  <a:lnTo>
                    <a:pt x="177" y="369"/>
                  </a:lnTo>
                  <a:lnTo>
                    <a:pt x="198" y="361"/>
                  </a:lnTo>
                  <a:lnTo>
                    <a:pt x="204" y="361"/>
                  </a:lnTo>
                  <a:lnTo>
                    <a:pt x="204" y="361"/>
                  </a:lnTo>
                  <a:lnTo>
                    <a:pt x="204" y="0"/>
                  </a:lnTo>
                  <a:lnTo>
                    <a:pt x="97" y="142"/>
                  </a:lnTo>
                  <a:lnTo>
                    <a:pt x="113" y="163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43"/>
            <p:cNvSpPr>
              <a:spLocks/>
            </p:cNvSpPr>
            <p:nvPr userDrawn="1"/>
          </p:nvSpPr>
          <p:spPr bwMode="auto">
            <a:xfrm>
              <a:off x="3248" y="1032"/>
              <a:ext cx="987" cy="457"/>
            </a:xfrm>
            <a:custGeom>
              <a:avLst/>
              <a:gdLst>
                <a:gd name="T0" fmla="*/ 16 w 987"/>
                <a:gd name="T1" fmla="*/ 350 h 457"/>
                <a:gd name="T2" fmla="*/ 13 w 987"/>
                <a:gd name="T3" fmla="*/ 444 h 457"/>
                <a:gd name="T4" fmla="*/ 94 w 987"/>
                <a:gd name="T5" fmla="*/ 433 h 457"/>
                <a:gd name="T6" fmla="*/ 99 w 987"/>
                <a:gd name="T7" fmla="*/ 436 h 457"/>
                <a:gd name="T8" fmla="*/ 120 w 987"/>
                <a:gd name="T9" fmla="*/ 446 h 457"/>
                <a:gd name="T10" fmla="*/ 591 w 987"/>
                <a:gd name="T11" fmla="*/ 457 h 457"/>
                <a:gd name="T12" fmla="*/ 602 w 987"/>
                <a:gd name="T13" fmla="*/ 355 h 457"/>
                <a:gd name="T14" fmla="*/ 610 w 987"/>
                <a:gd name="T15" fmla="*/ 347 h 457"/>
                <a:gd name="T16" fmla="*/ 634 w 987"/>
                <a:gd name="T17" fmla="*/ 350 h 457"/>
                <a:gd name="T18" fmla="*/ 652 w 987"/>
                <a:gd name="T19" fmla="*/ 342 h 457"/>
                <a:gd name="T20" fmla="*/ 671 w 987"/>
                <a:gd name="T21" fmla="*/ 323 h 457"/>
                <a:gd name="T22" fmla="*/ 676 w 987"/>
                <a:gd name="T23" fmla="*/ 321 h 457"/>
                <a:gd name="T24" fmla="*/ 695 w 987"/>
                <a:gd name="T25" fmla="*/ 323 h 457"/>
                <a:gd name="T26" fmla="*/ 717 w 987"/>
                <a:gd name="T27" fmla="*/ 313 h 457"/>
                <a:gd name="T28" fmla="*/ 735 w 987"/>
                <a:gd name="T29" fmla="*/ 307 h 457"/>
                <a:gd name="T30" fmla="*/ 738 w 987"/>
                <a:gd name="T31" fmla="*/ 291 h 457"/>
                <a:gd name="T32" fmla="*/ 741 w 987"/>
                <a:gd name="T33" fmla="*/ 265 h 457"/>
                <a:gd name="T34" fmla="*/ 741 w 987"/>
                <a:gd name="T35" fmla="*/ 243 h 457"/>
                <a:gd name="T36" fmla="*/ 746 w 987"/>
                <a:gd name="T37" fmla="*/ 224 h 457"/>
                <a:gd name="T38" fmla="*/ 746 w 987"/>
                <a:gd name="T39" fmla="*/ 184 h 457"/>
                <a:gd name="T40" fmla="*/ 757 w 987"/>
                <a:gd name="T41" fmla="*/ 158 h 457"/>
                <a:gd name="T42" fmla="*/ 762 w 987"/>
                <a:gd name="T43" fmla="*/ 152 h 457"/>
                <a:gd name="T44" fmla="*/ 797 w 987"/>
                <a:gd name="T45" fmla="*/ 147 h 457"/>
                <a:gd name="T46" fmla="*/ 818 w 987"/>
                <a:gd name="T47" fmla="*/ 126 h 457"/>
                <a:gd name="T48" fmla="*/ 824 w 987"/>
                <a:gd name="T49" fmla="*/ 123 h 457"/>
                <a:gd name="T50" fmla="*/ 987 w 987"/>
                <a:gd name="T51" fmla="*/ 126 h 457"/>
                <a:gd name="T52" fmla="*/ 987 w 987"/>
                <a:gd name="T53" fmla="*/ 0 h 457"/>
                <a:gd name="T54" fmla="*/ 27 w 987"/>
                <a:gd name="T55" fmla="*/ 0 h 457"/>
                <a:gd name="T56" fmla="*/ 27 w 987"/>
                <a:gd name="T57" fmla="*/ 11 h 457"/>
                <a:gd name="T58" fmla="*/ 19 w 987"/>
                <a:gd name="T59" fmla="*/ 83 h 457"/>
                <a:gd name="T60" fmla="*/ 16 w 987"/>
                <a:gd name="T61" fmla="*/ 350 h 457"/>
                <a:gd name="T62" fmla="*/ 8 w 987"/>
                <a:gd name="T63" fmla="*/ 350 h 457"/>
                <a:gd name="T64" fmla="*/ 16 w 987"/>
                <a:gd name="T65" fmla="*/ 350 h 457"/>
                <a:gd name="T66" fmla="*/ 0 w 987"/>
                <a:gd name="T67" fmla="*/ 350 h 457"/>
                <a:gd name="T68" fmla="*/ 16 w 987"/>
                <a:gd name="T69" fmla="*/ 35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7" h="457">
                  <a:moveTo>
                    <a:pt x="16" y="350"/>
                  </a:moveTo>
                  <a:lnTo>
                    <a:pt x="13" y="444"/>
                  </a:lnTo>
                  <a:lnTo>
                    <a:pt x="94" y="433"/>
                  </a:lnTo>
                  <a:lnTo>
                    <a:pt x="99" y="436"/>
                  </a:lnTo>
                  <a:lnTo>
                    <a:pt x="120" y="446"/>
                  </a:lnTo>
                  <a:lnTo>
                    <a:pt x="591" y="457"/>
                  </a:lnTo>
                  <a:lnTo>
                    <a:pt x="602" y="355"/>
                  </a:lnTo>
                  <a:lnTo>
                    <a:pt x="610" y="347"/>
                  </a:lnTo>
                  <a:lnTo>
                    <a:pt x="634" y="350"/>
                  </a:lnTo>
                  <a:lnTo>
                    <a:pt x="652" y="342"/>
                  </a:lnTo>
                  <a:lnTo>
                    <a:pt x="671" y="323"/>
                  </a:lnTo>
                  <a:lnTo>
                    <a:pt x="676" y="321"/>
                  </a:lnTo>
                  <a:lnTo>
                    <a:pt x="695" y="323"/>
                  </a:lnTo>
                  <a:lnTo>
                    <a:pt x="717" y="313"/>
                  </a:lnTo>
                  <a:lnTo>
                    <a:pt x="735" y="307"/>
                  </a:lnTo>
                  <a:lnTo>
                    <a:pt x="738" y="291"/>
                  </a:lnTo>
                  <a:lnTo>
                    <a:pt x="741" y="265"/>
                  </a:lnTo>
                  <a:lnTo>
                    <a:pt x="741" y="243"/>
                  </a:lnTo>
                  <a:lnTo>
                    <a:pt x="746" y="224"/>
                  </a:lnTo>
                  <a:lnTo>
                    <a:pt x="746" y="184"/>
                  </a:lnTo>
                  <a:lnTo>
                    <a:pt x="757" y="158"/>
                  </a:lnTo>
                  <a:lnTo>
                    <a:pt x="762" y="152"/>
                  </a:lnTo>
                  <a:lnTo>
                    <a:pt x="797" y="147"/>
                  </a:lnTo>
                  <a:lnTo>
                    <a:pt x="818" y="126"/>
                  </a:lnTo>
                  <a:lnTo>
                    <a:pt x="824" y="123"/>
                  </a:lnTo>
                  <a:lnTo>
                    <a:pt x="987" y="126"/>
                  </a:lnTo>
                  <a:lnTo>
                    <a:pt x="987" y="0"/>
                  </a:lnTo>
                  <a:lnTo>
                    <a:pt x="27" y="0"/>
                  </a:lnTo>
                  <a:lnTo>
                    <a:pt x="27" y="11"/>
                  </a:lnTo>
                  <a:lnTo>
                    <a:pt x="19" y="83"/>
                  </a:lnTo>
                  <a:lnTo>
                    <a:pt x="16" y="350"/>
                  </a:lnTo>
                  <a:lnTo>
                    <a:pt x="8" y="350"/>
                  </a:lnTo>
                  <a:lnTo>
                    <a:pt x="16" y="350"/>
                  </a:lnTo>
                  <a:lnTo>
                    <a:pt x="0" y="350"/>
                  </a:lnTo>
                  <a:lnTo>
                    <a:pt x="16" y="350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4"/>
            <p:cNvSpPr>
              <a:spLocks/>
            </p:cNvSpPr>
            <p:nvPr userDrawn="1"/>
          </p:nvSpPr>
          <p:spPr bwMode="auto">
            <a:xfrm>
              <a:off x="4938" y="2315"/>
              <a:ext cx="35" cy="59"/>
            </a:xfrm>
            <a:custGeom>
              <a:avLst/>
              <a:gdLst>
                <a:gd name="T0" fmla="*/ 0 w 35"/>
                <a:gd name="T1" fmla="*/ 32 h 59"/>
                <a:gd name="T2" fmla="*/ 35 w 35"/>
                <a:gd name="T3" fmla="*/ 59 h 59"/>
                <a:gd name="T4" fmla="*/ 35 w 35"/>
                <a:gd name="T5" fmla="*/ 0 h 59"/>
                <a:gd name="T6" fmla="*/ 0 w 35"/>
                <a:gd name="T7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59">
                  <a:moveTo>
                    <a:pt x="0" y="32"/>
                  </a:moveTo>
                  <a:lnTo>
                    <a:pt x="35" y="59"/>
                  </a:lnTo>
                  <a:lnTo>
                    <a:pt x="35" y="0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5"/>
            <p:cNvSpPr>
              <a:spLocks/>
            </p:cNvSpPr>
            <p:nvPr userDrawn="1"/>
          </p:nvSpPr>
          <p:spPr bwMode="auto">
            <a:xfrm>
              <a:off x="4211" y="1227"/>
              <a:ext cx="762" cy="1211"/>
            </a:xfrm>
            <a:custGeom>
              <a:avLst/>
              <a:gdLst>
                <a:gd name="T0" fmla="*/ 516 w 762"/>
                <a:gd name="T1" fmla="*/ 0 h 1211"/>
                <a:gd name="T2" fmla="*/ 468 w 762"/>
                <a:gd name="T3" fmla="*/ 54 h 1211"/>
                <a:gd name="T4" fmla="*/ 446 w 762"/>
                <a:gd name="T5" fmla="*/ 120 h 1211"/>
                <a:gd name="T6" fmla="*/ 427 w 762"/>
                <a:gd name="T7" fmla="*/ 179 h 1211"/>
                <a:gd name="T8" fmla="*/ 406 w 762"/>
                <a:gd name="T9" fmla="*/ 203 h 1211"/>
                <a:gd name="T10" fmla="*/ 398 w 762"/>
                <a:gd name="T11" fmla="*/ 259 h 1211"/>
                <a:gd name="T12" fmla="*/ 390 w 762"/>
                <a:gd name="T13" fmla="*/ 281 h 1211"/>
                <a:gd name="T14" fmla="*/ 427 w 762"/>
                <a:gd name="T15" fmla="*/ 324 h 1211"/>
                <a:gd name="T16" fmla="*/ 435 w 762"/>
                <a:gd name="T17" fmla="*/ 334 h 1211"/>
                <a:gd name="T18" fmla="*/ 435 w 762"/>
                <a:gd name="T19" fmla="*/ 345 h 1211"/>
                <a:gd name="T20" fmla="*/ 371 w 762"/>
                <a:gd name="T21" fmla="*/ 396 h 1211"/>
                <a:gd name="T22" fmla="*/ 318 w 762"/>
                <a:gd name="T23" fmla="*/ 409 h 1211"/>
                <a:gd name="T24" fmla="*/ 272 w 762"/>
                <a:gd name="T25" fmla="*/ 409 h 1211"/>
                <a:gd name="T26" fmla="*/ 232 w 762"/>
                <a:gd name="T27" fmla="*/ 468 h 1211"/>
                <a:gd name="T28" fmla="*/ 232 w 762"/>
                <a:gd name="T29" fmla="*/ 492 h 1211"/>
                <a:gd name="T30" fmla="*/ 213 w 762"/>
                <a:gd name="T31" fmla="*/ 503 h 1211"/>
                <a:gd name="T32" fmla="*/ 171 w 762"/>
                <a:gd name="T33" fmla="*/ 527 h 1211"/>
                <a:gd name="T34" fmla="*/ 160 w 762"/>
                <a:gd name="T35" fmla="*/ 497 h 1211"/>
                <a:gd name="T36" fmla="*/ 112 w 762"/>
                <a:gd name="T37" fmla="*/ 484 h 1211"/>
                <a:gd name="T38" fmla="*/ 66 w 762"/>
                <a:gd name="T39" fmla="*/ 500 h 1211"/>
                <a:gd name="T40" fmla="*/ 58 w 762"/>
                <a:gd name="T41" fmla="*/ 519 h 1211"/>
                <a:gd name="T42" fmla="*/ 34 w 762"/>
                <a:gd name="T43" fmla="*/ 556 h 1211"/>
                <a:gd name="T44" fmla="*/ 37 w 762"/>
                <a:gd name="T45" fmla="*/ 588 h 1211"/>
                <a:gd name="T46" fmla="*/ 0 w 762"/>
                <a:gd name="T47" fmla="*/ 615 h 1211"/>
                <a:gd name="T48" fmla="*/ 21 w 762"/>
                <a:gd name="T49" fmla="*/ 644 h 1211"/>
                <a:gd name="T50" fmla="*/ 37 w 762"/>
                <a:gd name="T51" fmla="*/ 725 h 1211"/>
                <a:gd name="T52" fmla="*/ 101 w 762"/>
                <a:gd name="T53" fmla="*/ 770 h 1211"/>
                <a:gd name="T54" fmla="*/ 141 w 762"/>
                <a:gd name="T55" fmla="*/ 826 h 1211"/>
                <a:gd name="T56" fmla="*/ 160 w 762"/>
                <a:gd name="T57" fmla="*/ 848 h 1211"/>
                <a:gd name="T58" fmla="*/ 189 w 762"/>
                <a:gd name="T59" fmla="*/ 864 h 1211"/>
                <a:gd name="T60" fmla="*/ 230 w 762"/>
                <a:gd name="T61" fmla="*/ 882 h 1211"/>
                <a:gd name="T62" fmla="*/ 251 w 762"/>
                <a:gd name="T63" fmla="*/ 904 h 1211"/>
                <a:gd name="T64" fmla="*/ 291 w 762"/>
                <a:gd name="T65" fmla="*/ 920 h 1211"/>
                <a:gd name="T66" fmla="*/ 342 w 762"/>
                <a:gd name="T67" fmla="*/ 968 h 1211"/>
                <a:gd name="T68" fmla="*/ 374 w 762"/>
                <a:gd name="T69" fmla="*/ 1021 h 1211"/>
                <a:gd name="T70" fmla="*/ 419 w 762"/>
                <a:gd name="T71" fmla="*/ 1070 h 1211"/>
                <a:gd name="T72" fmla="*/ 489 w 762"/>
                <a:gd name="T73" fmla="*/ 1139 h 1211"/>
                <a:gd name="T74" fmla="*/ 532 w 762"/>
                <a:gd name="T75" fmla="*/ 1155 h 1211"/>
                <a:gd name="T76" fmla="*/ 577 w 762"/>
                <a:gd name="T77" fmla="*/ 1198 h 1211"/>
                <a:gd name="T78" fmla="*/ 711 w 762"/>
                <a:gd name="T79" fmla="*/ 1115 h 1211"/>
                <a:gd name="T80" fmla="*/ 711 w 762"/>
                <a:gd name="T81" fmla="*/ 1115 h 1211"/>
                <a:gd name="T82" fmla="*/ 762 w 762"/>
                <a:gd name="T83" fmla="*/ 104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2" h="1211">
                  <a:moveTo>
                    <a:pt x="762" y="104"/>
                  </a:moveTo>
                  <a:lnTo>
                    <a:pt x="516" y="0"/>
                  </a:lnTo>
                  <a:lnTo>
                    <a:pt x="492" y="11"/>
                  </a:lnTo>
                  <a:lnTo>
                    <a:pt x="468" y="54"/>
                  </a:lnTo>
                  <a:lnTo>
                    <a:pt x="451" y="91"/>
                  </a:lnTo>
                  <a:lnTo>
                    <a:pt x="446" y="120"/>
                  </a:lnTo>
                  <a:lnTo>
                    <a:pt x="435" y="139"/>
                  </a:lnTo>
                  <a:lnTo>
                    <a:pt x="427" y="179"/>
                  </a:lnTo>
                  <a:lnTo>
                    <a:pt x="425" y="182"/>
                  </a:lnTo>
                  <a:lnTo>
                    <a:pt x="406" y="203"/>
                  </a:lnTo>
                  <a:lnTo>
                    <a:pt x="398" y="235"/>
                  </a:lnTo>
                  <a:lnTo>
                    <a:pt x="398" y="259"/>
                  </a:lnTo>
                  <a:lnTo>
                    <a:pt x="398" y="265"/>
                  </a:lnTo>
                  <a:lnTo>
                    <a:pt x="390" y="281"/>
                  </a:lnTo>
                  <a:lnTo>
                    <a:pt x="411" y="316"/>
                  </a:lnTo>
                  <a:lnTo>
                    <a:pt x="427" y="324"/>
                  </a:lnTo>
                  <a:lnTo>
                    <a:pt x="430" y="326"/>
                  </a:lnTo>
                  <a:lnTo>
                    <a:pt x="435" y="334"/>
                  </a:lnTo>
                  <a:lnTo>
                    <a:pt x="430" y="337"/>
                  </a:lnTo>
                  <a:lnTo>
                    <a:pt x="435" y="345"/>
                  </a:lnTo>
                  <a:lnTo>
                    <a:pt x="398" y="369"/>
                  </a:lnTo>
                  <a:lnTo>
                    <a:pt x="371" y="396"/>
                  </a:lnTo>
                  <a:lnTo>
                    <a:pt x="369" y="396"/>
                  </a:lnTo>
                  <a:lnTo>
                    <a:pt x="318" y="409"/>
                  </a:lnTo>
                  <a:lnTo>
                    <a:pt x="299" y="406"/>
                  </a:lnTo>
                  <a:lnTo>
                    <a:pt x="272" y="409"/>
                  </a:lnTo>
                  <a:lnTo>
                    <a:pt x="246" y="431"/>
                  </a:lnTo>
                  <a:lnTo>
                    <a:pt x="232" y="468"/>
                  </a:lnTo>
                  <a:lnTo>
                    <a:pt x="232" y="489"/>
                  </a:lnTo>
                  <a:lnTo>
                    <a:pt x="232" y="492"/>
                  </a:lnTo>
                  <a:lnTo>
                    <a:pt x="219" y="508"/>
                  </a:lnTo>
                  <a:lnTo>
                    <a:pt x="213" y="503"/>
                  </a:lnTo>
                  <a:lnTo>
                    <a:pt x="216" y="511"/>
                  </a:lnTo>
                  <a:lnTo>
                    <a:pt x="171" y="527"/>
                  </a:lnTo>
                  <a:lnTo>
                    <a:pt x="160" y="519"/>
                  </a:lnTo>
                  <a:lnTo>
                    <a:pt x="160" y="497"/>
                  </a:lnTo>
                  <a:lnTo>
                    <a:pt x="141" y="484"/>
                  </a:lnTo>
                  <a:lnTo>
                    <a:pt x="112" y="484"/>
                  </a:lnTo>
                  <a:lnTo>
                    <a:pt x="85" y="497"/>
                  </a:lnTo>
                  <a:lnTo>
                    <a:pt x="66" y="500"/>
                  </a:lnTo>
                  <a:lnTo>
                    <a:pt x="61" y="513"/>
                  </a:lnTo>
                  <a:lnTo>
                    <a:pt x="58" y="519"/>
                  </a:lnTo>
                  <a:lnTo>
                    <a:pt x="34" y="529"/>
                  </a:lnTo>
                  <a:lnTo>
                    <a:pt x="34" y="556"/>
                  </a:lnTo>
                  <a:lnTo>
                    <a:pt x="42" y="580"/>
                  </a:lnTo>
                  <a:lnTo>
                    <a:pt x="37" y="588"/>
                  </a:lnTo>
                  <a:lnTo>
                    <a:pt x="16" y="602"/>
                  </a:lnTo>
                  <a:lnTo>
                    <a:pt x="0" y="615"/>
                  </a:lnTo>
                  <a:lnTo>
                    <a:pt x="18" y="639"/>
                  </a:lnTo>
                  <a:lnTo>
                    <a:pt x="21" y="644"/>
                  </a:lnTo>
                  <a:lnTo>
                    <a:pt x="21" y="676"/>
                  </a:lnTo>
                  <a:lnTo>
                    <a:pt x="37" y="725"/>
                  </a:lnTo>
                  <a:lnTo>
                    <a:pt x="53" y="743"/>
                  </a:lnTo>
                  <a:lnTo>
                    <a:pt x="101" y="770"/>
                  </a:lnTo>
                  <a:lnTo>
                    <a:pt x="104" y="773"/>
                  </a:lnTo>
                  <a:lnTo>
                    <a:pt x="141" y="826"/>
                  </a:lnTo>
                  <a:lnTo>
                    <a:pt x="165" y="842"/>
                  </a:lnTo>
                  <a:lnTo>
                    <a:pt x="160" y="848"/>
                  </a:lnTo>
                  <a:lnTo>
                    <a:pt x="165" y="842"/>
                  </a:lnTo>
                  <a:lnTo>
                    <a:pt x="189" y="864"/>
                  </a:lnTo>
                  <a:lnTo>
                    <a:pt x="213" y="880"/>
                  </a:lnTo>
                  <a:lnTo>
                    <a:pt x="230" y="882"/>
                  </a:lnTo>
                  <a:lnTo>
                    <a:pt x="235" y="885"/>
                  </a:lnTo>
                  <a:lnTo>
                    <a:pt x="251" y="904"/>
                  </a:lnTo>
                  <a:lnTo>
                    <a:pt x="288" y="917"/>
                  </a:lnTo>
                  <a:lnTo>
                    <a:pt x="291" y="920"/>
                  </a:lnTo>
                  <a:lnTo>
                    <a:pt x="310" y="947"/>
                  </a:lnTo>
                  <a:lnTo>
                    <a:pt x="342" y="968"/>
                  </a:lnTo>
                  <a:lnTo>
                    <a:pt x="345" y="971"/>
                  </a:lnTo>
                  <a:lnTo>
                    <a:pt x="374" y="1021"/>
                  </a:lnTo>
                  <a:lnTo>
                    <a:pt x="395" y="1053"/>
                  </a:lnTo>
                  <a:lnTo>
                    <a:pt x="419" y="1070"/>
                  </a:lnTo>
                  <a:lnTo>
                    <a:pt x="451" y="1096"/>
                  </a:lnTo>
                  <a:lnTo>
                    <a:pt x="489" y="1139"/>
                  </a:lnTo>
                  <a:lnTo>
                    <a:pt x="529" y="1152"/>
                  </a:lnTo>
                  <a:lnTo>
                    <a:pt x="532" y="1155"/>
                  </a:lnTo>
                  <a:lnTo>
                    <a:pt x="561" y="1179"/>
                  </a:lnTo>
                  <a:lnTo>
                    <a:pt x="577" y="1198"/>
                  </a:lnTo>
                  <a:lnTo>
                    <a:pt x="609" y="1211"/>
                  </a:lnTo>
                  <a:lnTo>
                    <a:pt x="711" y="1115"/>
                  </a:lnTo>
                  <a:lnTo>
                    <a:pt x="716" y="1120"/>
                  </a:lnTo>
                  <a:lnTo>
                    <a:pt x="711" y="1115"/>
                  </a:lnTo>
                  <a:lnTo>
                    <a:pt x="762" y="1067"/>
                  </a:lnTo>
                  <a:lnTo>
                    <a:pt x="762" y="104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6"/>
            <p:cNvSpPr>
              <a:spLocks/>
            </p:cNvSpPr>
            <p:nvPr userDrawn="1"/>
          </p:nvSpPr>
          <p:spPr bwMode="auto">
            <a:xfrm>
              <a:off x="2836" y="1171"/>
              <a:ext cx="1781" cy="2008"/>
            </a:xfrm>
            <a:custGeom>
              <a:avLst/>
              <a:gdLst>
                <a:gd name="T0" fmla="*/ 522 w 1781"/>
                <a:gd name="T1" fmla="*/ 2008 h 2008"/>
                <a:gd name="T2" fmla="*/ 572 w 1781"/>
                <a:gd name="T3" fmla="*/ 1962 h 2008"/>
                <a:gd name="T4" fmla="*/ 920 w 1781"/>
                <a:gd name="T5" fmla="*/ 1583 h 2008"/>
                <a:gd name="T6" fmla="*/ 944 w 1781"/>
                <a:gd name="T7" fmla="*/ 1575 h 2008"/>
                <a:gd name="T8" fmla="*/ 1185 w 1781"/>
                <a:gd name="T9" fmla="*/ 631 h 2008"/>
                <a:gd name="T10" fmla="*/ 1276 w 1781"/>
                <a:gd name="T11" fmla="*/ 639 h 2008"/>
                <a:gd name="T12" fmla="*/ 1380 w 1781"/>
                <a:gd name="T13" fmla="*/ 644 h 2008"/>
                <a:gd name="T14" fmla="*/ 1393 w 1781"/>
                <a:gd name="T15" fmla="*/ 580 h 2008"/>
                <a:gd name="T16" fmla="*/ 1433 w 1781"/>
                <a:gd name="T17" fmla="*/ 540 h 2008"/>
                <a:gd name="T18" fmla="*/ 1519 w 1781"/>
                <a:gd name="T19" fmla="*/ 524 h 2008"/>
                <a:gd name="T20" fmla="*/ 1551 w 1781"/>
                <a:gd name="T21" fmla="*/ 564 h 2008"/>
                <a:gd name="T22" fmla="*/ 1605 w 1781"/>
                <a:gd name="T23" fmla="*/ 481 h 2008"/>
                <a:gd name="T24" fmla="*/ 1671 w 1781"/>
                <a:gd name="T25" fmla="*/ 446 h 2008"/>
                <a:gd name="T26" fmla="*/ 1762 w 1781"/>
                <a:gd name="T27" fmla="*/ 414 h 2008"/>
                <a:gd name="T28" fmla="*/ 1714 w 1781"/>
                <a:gd name="T29" fmla="*/ 382 h 2008"/>
                <a:gd name="T30" fmla="*/ 1599 w 1781"/>
                <a:gd name="T31" fmla="*/ 345 h 2008"/>
                <a:gd name="T32" fmla="*/ 1548 w 1781"/>
                <a:gd name="T33" fmla="*/ 283 h 2008"/>
                <a:gd name="T34" fmla="*/ 1465 w 1781"/>
                <a:gd name="T35" fmla="*/ 259 h 2008"/>
                <a:gd name="T36" fmla="*/ 1399 w 1781"/>
                <a:gd name="T37" fmla="*/ 219 h 2008"/>
                <a:gd name="T38" fmla="*/ 1211 w 1781"/>
                <a:gd name="T39" fmla="*/ 24 h 2008"/>
                <a:gd name="T40" fmla="*/ 1169 w 1781"/>
                <a:gd name="T41" fmla="*/ 107 h 2008"/>
                <a:gd name="T42" fmla="*/ 1155 w 1781"/>
                <a:gd name="T43" fmla="*/ 182 h 2008"/>
                <a:gd name="T44" fmla="*/ 1091 w 1781"/>
                <a:gd name="T45" fmla="*/ 198 h 2008"/>
                <a:gd name="T46" fmla="*/ 1030 w 1781"/>
                <a:gd name="T47" fmla="*/ 225 h 2008"/>
                <a:gd name="T48" fmla="*/ 1038 w 1781"/>
                <a:gd name="T49" fmla="*/ 396 h 2008"/>
                <a:gd name="T50" fmla="*/ 1070 w 1781"/>
                <a:gd name="T51" fmla="*/ 478 h 2008"/>
                <a:gd name="T52" fmla="*/ 1096 w 1781"/>
                <a:gd name="T53" fmla="*/ 559 h 2008"/>
                <a:gd name="T54" fmla="*/ 1126 w 1781"/>
                <a:gd name="T55" fmla="*/ 607 h 2008"/>
                <a:gd name="T56" fmla="*/ 1088 w 1781"/>
                <a:gd name="T57" fmla="*/ 679 h 2008"/>
                <a:gd name="T58" fmla="*/ 949 w 1781"/>
                <a:gd name="T59" fmla="*/ 810 h 2008"/>
                <a:gd name="T60" fmla="*/ 957 w 1781"/>
                <a:gd name="T61" fmla="*/ 877 h 2008"/>
                <a:gd name="T62" fmla="*/ 933 w 1781"/>
                <a:gd name="T63" fmla="*/ 962 h 2008"/>
                <a:gd name="T64" fmla="*/ 928 w 1781"/>
                <a:gd name="T65" fmla="*/ 1048 h 2008"/>
                <a:gd name="T66" fmla="*/ 856 w 1781"/>
                <a:gd name="T67" fmla="*/ 1099 h 2008"/>
                <a:gd name="T68" fmla="*/ 741 w 1781"/>
                <a:gd name="T69" fmla="*/ 1195 h 2008"/>
                <a:gd name="T70" fmla="*/ 626 w 1781"/>
                <a:gd name="T71" fmla="*/ 1307 h 2008"/>
                <a:gd name="T72" fmla="*/ 564 w 1781"/>
                <a:gd name="T73" fmla="*/ 1377 h 2008"/>
                <a:gd name="T74" fmla="*/ 498 w 1781"/>
                <a:gd name="T75" fmla="*/ 1460 h 2008"/>
                <a:gd name="T76" fmla="*/ 441 w 1781"/>
                <a:gd name="T77" fmla="*/ 1489 h 2008"/>
                <a:gd name="T78" fmla="*/ 420 w 1781"/>
                <a:gd name="T79" fmla="*/ 1564 h 2008"/>
                <a:gd name="T80" fmla="*/ 278 w 1781"/>
                <a:gd name="T81" fmla="*/ 1612 h 2008"/>
                <a:gd name="T82" fmla="*/ 217 w 1781"/>
                <a:gd name="T83" fmla="*/ 1666 h 2008"/>
                <a:gd name="T84" fmla="*/ 166 w 1781"/>
                <a:gd name="T85" fmla="*/ 1692 h 2008"/>
                <a:gd name="T86" fmla="*/ 59 w 1781"/>
                <a:gd name="T87" fmla="*/ 1781 h 2008"/>
                <a:gd name="T88" fmla="*/ 48 w 1781"/>
                <a:gd name="T89" fmla="*/ 1821 h 2008"/>
                <a:gd name="T90" fmla="*/ 0 w 1781"/>
                <a:gd name="T91" fmla="*/ 1885 h 2008"/>
                <a:gd name="T92" fmla="*/ 40 w 1781"/>
                <a:gd name="T93" fmla="*/ 1954 h 2008"/>
                <a:gd name="T94" fmla="*/ 198 w 1781"/>
                <a:gd name="T95" fmla="*/ 1984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81" h="2008">
                  <a:moveTo>
                    <a:pt x="391" y="1981"/>
                  </a:moveTo>
                  <a:lnTo>
                    <a:pt x="514" y="1984"/>
                  </a:lnTo>
                  <a:lnTo>
                    <a:pt x="519" y="1992"/>
                  </a:lnTo>
                  <a:lnTo>
                    <a:pt x="522" y="2008"/>
                  </a:lnTo>
                  <a:lnTo>
                    <a:pt x="535" y="2008"/>
                  </a:lnTo>
                  <a:lnTo>
                    <a:pt x="543" y="1989"/>
                  </a:lnTo>
                  <a:lnTo>
                    <a:pt x="546" y="1986"/>
                  </a:lnTo>
                  <a:lnTo>
                    <a:pt x="572" y="1962"/>
                  </a:lnTo>
                  <a:lnTo>
                    <a:pt x="575" y="1962"/>
                  </a:lnTo>
                  <a:lnTo>
                    <a:pt x="776" y="1901"/>
                  </a:lnTo>
                  <a:lnTo>
                    <a:pt x="907" y="1866"/>
                  </a:lnTo>
                  <a:lnTo>
                    <a:pt x="920" y="1583"/>
                  </a:lnTo>
                  <a:lnTo>
                    <a:pt x="933" y="1580"/>
                  </a:lnTo>
                  <a:lnTo>
                    <a:pt x="936" y="1585"/>
                  </a:lnTo>
                  <a:lnTo>
                    <a:pt x="939" y="1583"/>
                  </a:lnTo>
                  <a:lnTo>
                    <a:pt x="944" y="1575"/>
                  </a:lnTo>
                  <a:lnTo>
                    <a:pt x="1174" y="1577"/>
                  </a:lnTo>
                  <a:lnTo>
                    <a:pt x="1177" y="1203"/>
                  </a:lnTo>
                  <a:lnTo>
                    <a:pt x="1179" y="639"/>
                  </a:lnTo>
                  <a:lnTo>
                    <a:pt x="1185" y="631"/>
                  </a:lnTo>
                  <a:lnTo>
                    <a:pt x="1203" y="626"/>
                  </a:lnTo>
                  <a:lnTo>
                    <a:pt x="1209" y="626"/>
                  </a:lnTo>
                  <a:lnTo>
                    <a:pt x="1241" y="634"/>
                  </a:lnTo>
                  <a:lnTo>
                    <a:pt x="1276" y="639"/>
                  </a:lnTo>
                  <a:lnTo>
                    <a:pt x="1308" y="658"/>
                  </a:lnTo>
                  <a:lnTo>
                    <a:pt x="1353" y="666"/>
                  </a:lnTo>
                  <a:lnTo>
                    <a:pt x="1359" y="663"/>
                  </a:lnTo>
                  <a:lnTo>
                    <a:pt x="1380" y="644"/>
                  </a:lnTo>
                  <a:lnTo>
                    <a:pt x="1399" y="634"/>
                  </a:lnTo>
                  <a:lnTo>
                    <a:pt x="1393" y="618"/>
                  </a:lnTo>
                  <a:lnTo>
                    <a:pt x="1393" y="612"/>
                  </a:lnTo>
                  <a:lnTo>
                    <a:pt x="1393" y="580"/>
                  </a:lnTo>
                  <a:lnTo>
                    <a:pt x="1399" y="572"/>
                  </a:lnTo>
                  <a:lnTo>
                    <a:pt x="1423" y="561"/>
                  </a:lnTo>
                  <a:lnTo>
                    <a:pt x="1428" y="545"/>
                  </a:lnTo>
                  <a:lnTo>
                    <a:pt x="1433" y="540"/>
                  </a:lnTo>
                  <a:lnTo>
                    <a:pt x="1455" y="537"/>
                  </a:lnTo>
                  <a:lnTo>
                    <a:pt x="1482" y="524"/>
                  </a:lnTo>
                  <a:lnTo>
                    <a:pt x="1484" y="524"/>
                  </a:lnTo>
                  <a:lnTo>
                    <a:pt x="1519" y="524"/>
                  </a:lnTo>
                  <a:lnTo>
                    <a:pt x="1524" y="527"/>
                  </a:lnTo>
                  <a:lnTo>
                    <a:pt x="1548" y="543"/>
                  </a:lnTo>
                  <a:lnTo>
                    <a:pt x="1554" y="551"/>
                  </a:lnTo>
                  <a:lnTo>
                    <a:pt x="1551" y="564"/>
                  </a:lnTo>
                  <a:lnTo>
                    <a:pt x="1583" y="553"/>
                  </a:lnTo>
                  <a:lnTo>
                    <a:pt x="1591" y="543"/>
                  </a:lnTo>
                  <a:lnTo>
                    <a:pt x="1594" y="521"/>
                  </a:lnTo>
                  <a:lnTo>
                    <a:pt x="1605" y="481"/>
                  </a:lnTo>
                  <a:lnTo>
                    <a:pt x="1607" y="476"/>
                  </a:lnTo>
                  <a:lnTo>
                    <a:pt x="1639" y="449"/>
                  </a:lnTo>
                  <a:lnTo>
                    <a:pt x="1645" y="449"/>
                  </a:lnTo>
                  <a:lnTo>
                    <a:pt x="1671" y="446"/>
                  </a:lnTo>
                  <a:lnTo>
                    <a:pt x="1674" y="446"/>
                  </a:lnTo>
                  <a:lnTo>
                    <a:pt x="1693" y="449"/>
                  </a:lnTo>
                  <a:lnTo>
                    <a:pt x="1738" y="438"/>
                  </a:lnTo>
                  <a:lnTo>
                    <a:pt x="1762" y="414"/>
                  </a:lnTo>
                  <a:lnTo>
                    <a:pt x="1781" y="401"/>
                  </a:lnTo>
                  <a:lnTo>
                    <a:pt x="1754" y="401"/>
                  </a:lnTo>
                  <a:lnTo>
                    <a:pt x="1752" y="401"/>
                  </a:lnTo>
                  <a:lnTo>
                    <a:pt x="1714" y="382"/>
                  </a:lnTo>
                  <a:lnTo>
                    <a:pt x="1693" y="390"/>
                  </a:lnTo>
                  <a:lnTo>
                    <a:pt x="1687" y="388"/>
                  </a:lnTo>
                  <a:lnTo>
                    <a:pt x="1647" y="366"/>
                  </a:lnTo>
                  <a:lnTo>
                    <a:pt x="1599" y="345"/>
                  </a:lnTo>
                  <a:lnTo>
                    <a:pt x="1597" y="342"/>
                  </a:lnTo>
                  <a:lnTo>
                    <a:pt x="1583" y="313"/>
                  </a:lnTo>
                  <a:lnTo>
                    <a:pt x="1570" y="294"/>
                  </a:lnTo>
                  <a:lnTo>
                    <a:pt x="1548" y="283"/>
                  </a:lnTo>
                  <a:lnTo>
                    <a:pt x="1516" y="259"/>
                  </a:lnTo>
                  <a:lnTo>
                    <a:pt x="1490" y="262"/>
                  </a:lnTo>
                  <a:lnTo>
                    <a:pt x="1468" y="262"/>
                  </a:lnTo>
                  <a:lnTo>
                    <a:pt x="1465" y="259"/>
                  </a:lnTo>
                  <a:lnTo>
                    <a:pt x="1447" y="251"/>
                  </a:lnTo>
                  <a:lnTo>
                    <a:pt x="1425" y="241"/>
                  </a:lnTo>
                  <a:lnTo>
                    <a:pt x="1401" y="227"/>
                  </a:lnTo>
                  <a:lnTo>
                    <a:pt x="1399" y="219"/>
                  </a:lnTo>
                  <a:lnTo>
                    <a:pt x="1399" y="3"/>
                  </a:lnTo>
                  <a:lnTo>
                    <a:pt x="1238" y="0"/>
                  </a:lnTo>
                  <a:lnTo>
                    <a:pt x="1217" y="21"/>
                  </a:lnTo>
                  <a:lnTo>
                    <a:pt x="1211" y="24"/>
                  </a:lnTo>
                  <a:lnTo>
                    <a:pt x="1182" y="29"/>
                  </a:lnTo>
                  <a:lnTo>
                    <a:pt x="1174" y="51"/>
                  </a:lnTo>
                  <a:lnTo>
                    <a:pt x="1171" y="88"/>
                  </a:lnTo>
                  <a:lnTo>
                    <a:pt x="1169" y="107"/>
                  </a:lnTo>
                  <a:lnTo>
                    <a:pt x="1169" y="126"/>
                  </a:lnTo>
                  <a:lnTo>
                    <a:pt x="1166" y="155"/>
                  </a:lnTo>
                  <a:lnTo>
                    <a:pt x="1161" y="176"/>
                  </a:lnTo>
                  <a:lnTo>
                    <a:pt x="1155" y="182"/>
                  </a:lnTo>
                  <a:lnTo>
                    <a:pt x="1134" y="190"/>
                  </a:lnTo>
                  <a:lnTo>
                    <a:pt x="1113" y="200"/>
                  </a:lnTo>
                  <a:lnTo>
                    <a:pt x="1107" y="200"/>
                  </a:lnTo>
                  <a:lnTo>
                    <a:pt x="1091" y="198"/>
                  </a:lnTo>
                  <a:lnTo>
                    <a:pt x="1072" y="216"/>
                  </a:lnTo>
                  <a:lnTo>
                    <a:pt x="1051" y="225"/>
                  </a:lnTo>
                  <a:lnTo>
                    <a:pt x="1048" y="227"/>
                  </a:lnTo>
                  <a:lnTo>
                    <a:pt x="1030" y="225"/>
                  </a:lnTo>
                  <a:lnTo>
                    <a:pt x="1019" y="326"/>
                  </a:lnTo>
                  <a:lnTo>
                    <a:pt x="1022" y="382"/>
                  </a:lnTo>
                  <a:lnTo>
                    <a:pt x="1035" y="390"/>
                  </a:lnTo>
                  <a:lnTo>
                    <a:pt x="1038" y="396"/>
                  </a:lnTo>
                  <a:lnTo>
                    <a:pt x="1054" y="430"/>
                  </a:lnTo>
                  <a:lnTo>
                    <a:pt x="1062" y="452"/>
                  </a:lnTo>
                  <a:lnTo>
                    <a:pt x="1070" y="476"/>
                  </a:lnTo>
                  <a:lnTo>
                    <a:pt x="1070" y="478"/>
                  </a:lnTo>
                  <a:lnTo>
                    <a:pt x="1067" y="505"/>
                  </a:lnTo>
                  <a:lnTo>
                    <a:pt x="1072" y="524"/>
                  </a:lnTo>
                  <a:lnTo>
                    <a:pt x="1083" y="540"/>
                  </a:lnTo>
                  <a:lnTo>
                    <a:pt x="1096" y="559"/>
                  </a:lnTo>
                  <a:lnTo>
                    <a:pt x="1121" y="569"/>
                  </a:lnTo>
                  <a:lnTo>
                    <a:pt x="1126" y="575"/>
                  </a:lnTo>
                  <a:lnTo>
                    <a:pt x="1126" y="601"/>
                  </a:lnTo>
                  <a:lnTo>
                    <a:pt x="1126" y="607"/>
                  </a:lnTo>
                  <a:lnTo>
                    <a:pt x="1105" y="634"/>
                  </a:lnTo>
                  <a:lnTo>
                    <a:pt x="1107" y="650"/>
                  </a:lnTo>
                  <a:lnTo>
                    <a:pt x="1107" y="658"/>
                  </a:lnTo>
                  <a:lnTo>
                    <a:pt x="1088" y="679"/>
                  </a:lnTo>
                  <a:lnTo>
                    <a:pt x="1067" y="695"/>
                  </a:lnTo>
                  <a:lnTo>
                    <a:pt x="1019" y="751"/>
                  </a:lnTo>
                  <a:lnTo>
                    <a:pt x="973" y="778"/>
                  </a:lnTo>
                  <a:lnTo>
                    <a:pt x="949" y="810"/>
                  </a:lnTo>
                  <a:lnTo>
                    <a:pt x="949" y="810"/>
                  </a:lnTo>
                  <a:lnTo>
                    <a:pt x="949" y="815"/>
                  </a:lnTo>
                  <a:lnTo>
                    <a:pt x="957" y="855"/>
                  </a:lnTo>
                  <a:lnTo>
                    <a:pt x="957" y="877"/>
                  </a:lnTo>
                  <a:lnTo>
                    <a:pt x="960" y="904"/>
                  </a:lnTo>
                  <a:lnTo>
                    <a:pt x="957" y="909"/>
                  </a:lnTo>
                  <a:lnTo>
                    <a:pt x="931" y="941"/>
                  </a:lnTo>
                  <a:lnTo>
                    <a:pt x="933" y="962"/>
                  </a:lnTo>
                  <a:lnTo>
                    <a:pt x="931" y="965"/>
                  </a:lnTo>
                  <a:lnTo>
                    <a:pt x="923" y="995"/>
                  </a:lnTo>
                  <a:lnTo>
                    <a:pt x="917" y="1019"/>
                  </a:lnTo>
                  <a:lnTo>
                    <a:pt x="928" y="1048"/>
                  </a:lnTo>
                  <a:lnTo>
                    <a:pt x="923" y="1059"/>
                  </a:lnTo>
                  <a:lnTo>
                    <a:pt x="904" y="1064"/>
                  </a:lnTo>
                  <a:lnTo>
                    <a:pt x="885" y="1067"/>
                  </a:lnTo>
                  <a:lnTo>
                    <a:pt x="856" y="1099"/>
                  </a:lnTo>
                  <a:lnTo>
                    <a:pt x="829" y="1117"/>
                  </a:lnTo>
                  <a:lnTo>
                    <a:pt x="810" y="1144"/>
                  </a:lnTo>
                  <a:lnTo>
                    <a:pt x="789" y="1163"/>
                  </a:lnTo>
                  <a:lnTo>
                    <a:pt x="741" y="1195"/>
                  </a:lnTo>
                  <a:lnTo>
                    <a:pt x="719" y="1230"/>
                  </a:lnTo>
                  <a:lnTo>
                    <a:pt x="717" y="1232"/>
                  </a:lnTo>
                  <a:lnTo>
                    <a:pt x="687" y="1254"/>
                  </a:lnTo>
                  <a:lnTo>
                    <a:pt x="626" y="1307"/>
                  </a:lnTo>
                  <a:lnTo>
                    <a:pt x="604" y="1350"/>
                  </a:lnTo>
                  <a:lnTo>
                    <a:pt x="599" y="1353"/>
                  </a:lnTo>
                  <a:lnTo>
                    <a:pt x="575" y="1361"/>
                  </a:lnTo>
                  <a:lnTo>
                    <a:pt x="564" y="1377"/>
                  </a:lnTo>
                  <a:lnTo>
                    <a:pt x="548" y="1401"/>
                  </a:lnTo>
                  <a:lnTo>
                    <a:pt x="516" y="1425"/>
                  </a:lnTo>
                  <a:lnTo>
                    <a:pt x="492" y="1438"/>
                  </a:lnTo>
                  <a:lnTo>
                    <a:pt x="498" y="1460"/>
                  </a:lnTo>
                  <a:lnTo>
                    <a:pt x="495" y="1468"/>
                  </a:lnTo>
                  <a:lnTo>
                    <a:pt x="468" y="1486"/>
                  </a:lnTo>
                  <a:lnTo>
                    <a:pt x="463" y="1489"/>
                  </a:lnTo>
                  <a:lnTo>
                    <a:pt x="441" y="1489"/>
                  </a:lnTo>
                  <a:lnTo>
                    <a:pt x="439" y="1505"/>
                  </a:lnTo>
                  <a:lnTo>
                    <a:pt x="444" y="1527"/>
                  </a:lnTo>
                  <a:lnTo>
                    <a:pt x="441" y="1532"/>
                  </a:lnTo>
                  <a:lnTo>
                    <a:pt x="420" y="1564"/>
                  </a:lnTo>
                  <a:lnTo>
                    <a:pt x="412" y="1567"/>
                  </a:lnTo>
                  <a:lnTo>
                    <a:pt x="385" y="1569"/>
                  </a:lnTo>
                  <a:lnTo>
                    <a:pt x="356" y="1585"/>
                  </a:lnTo>
                  <a:lnTo>
                    <a:pt x="278" y="1612"/>
                  </a:lnTo>
                  <a:lnTo>
                    <a:pt x="249" y="1625"/>
                  </a:lnTo>
                  <a:lnTo>
                    <a:pt x="241" y="1650"/>
                  </a:lnTo>
                  <a:lnTo>
                    <a:pt x="238" y="1655"/>
                  </a:lnTo>
                  <a:lnTo>
                    <a:pt x="217" y="1666"/>
                  </a:lnTo>
                  <a:lnTo>
                    <a:pt x="211" y="1666"/>
                  </a:lnTo>
                  <a:lnTo>
                    <a:pt x="190" y="1655"/>
                  </a:lnTo>
                  <a:lnTo>
                    <a:pt x="169" y="1690"/>
                  </a:lnTo>
                  <a:lnTo>
                    <a:pt x="166" y="1692"/>
                  </a:lnTo>
                  <a:lnTo>
                    <a:pt x="118" y="1722"/>
                  </a:lnTo>
                  <a:lnTo>
                    <a:pt x="102" y="1738"/>
                  </a:lnTo>
                  <a:lnTo>
                    <a:pt x="83" y="1748"/>
                  </a:lnTo>
                  <a:lnTo>
                    <a:pt x="59" y="1781"/>
                  </a:lnTo>
                  <a:lnTo>
                    <a:pt x="56" y="1807"/>
                  </a:lnTo>
                  <a:lnTo>
                    <a:pt x="48" y="1805"/>
                  </a:lnTo>
                  <a:lnTo>
                    <a:pt x="54" y="1810"/>
                  </a:lnTo>
                  <a:lnTo>
                    <a:pt x="48" y="1821"/>
                  </a:lnTo>
                  <a:lnTo>
                    <a:pt x="46" y="1823"/>
                  </a:lnTo>
                  <a:lnTo>
                    <a:pt x="16" y="1842"/>
                  </a:lnTo>
                  <a:lnTo>
                    <a:pt x="8" y="1871"/>
                  </a:lnTo>
                  <a:lnTo>
                    <a:pt x="0" y="1885"/>
                  </a:lnTo>
                  <a:lnTo>
                    <a:pt x="11" y="1901"/>
                  </a:lnTo>
                  <a:lnTo>
                    <a:pt x="22" y="1925"/>
                  </a:lnTo>
                  <a:lnTo>
                    <a:pt x="40" y="1946"/>
                  </a:lnTo>
                  <a:lnTo>
                    <a:pt x="40" y="1954"/>
                  </a:lnTo>
                  <a:lnTo>
                    <a:pt x="32" y="1973"/>
                  </a:lnTo>
                  <a:lnTo>
                    <a:pt x="30" y="1976"/>
                  </a:lnTo>
                  <a:lnTo>
                    <a:pt x="19" y="1984"/>
                  </a:lnTo>
                  <a:lnTo>
                    <a:pt x="198" y="1984"/>
                  </a:lnTo>
                  <a:lnTo>
                    <a:pt x="391" y="1981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7"/>
            <p:cNvSpPr>
              <a:spLocks/>
            </p:cNvSpPr>
            <p:nvPr userDrawn="1"/>
          </p:nvSpPr>
          <p:spPr bwMode="auto">
            <a:xfrm>
              <a:off x="2705" y="3168"/>
              <a:ext cx="661" cy="123"/>
            </a:xfrm>
            <a:custGeom>
              <a:avLst/>
              <a:gdLst>
                <a:gd name="T0" fmla="*/ 623 w 661"/>
                <a:gd name="T1" fmla="*/ 104 h 123"/>
                <a:gd name="T2" fmla="*/ 623 w 661"/>
                <a:gd name="T3" fmla="*/ 99 h 123"/>
                <a:gd name="T4" fmla="*/ 634 w 661"/>
                <a:gd name="T5" fmla="*/ 80 h 123"/>
                <a:gd name="T6" fmla="*/ 647 w 661"/>
                <a:gd name="T7" fmla="*/ 62 h 123"/>
                <a:gd name="T8" fmla="*/ 655 w 661"/>
                <a:gd name="T9" fmla="*/ 43 h 123"/>
                <a:gd name="T10" fmla="*/ 661 w 661"/>
                <a:gd name="T11" fmla="*/ 27 h 123"/>
                <a:gd name="T12" fmla="*/ 645 w 661"/>
                <a:gd name="T13" fmla="*/ 27 h 123"/>
                <a:gd name="T14" fmla="*/ 637 w 661"/>
                <a:gd name="T15" fmla="*/ 19 h 123"/>
                <a:gd name="T16" fmla="*/ 637 w 661"/>
                <a:gd name="T17" fmla="*/ 3 h 123"/>
                <a:gd name="T18" fmla="*/ 522 w 661"/>
                <a:gd name="T19" fmla="*/ 0 h 123"/>
                <a:gd name="T20" fmla="*/ 498 w 661"/>
                <a:gd name="T21" fmla="*/ 0 h 123"/>
                <a:gd name="T22" fmla="*/ 329 w 661"/>
                <a:gd name="T23" fmla="*/ 3 h 123"/>
                <a:gd name="T24" fmla="*/ 83 w 661"/>
                <a:gd name="T25" fmla="*/ 0 h 123"/>
                <a:gd name="T26" fmla="*/ 80 w 661"/>
                <a:gd name="T27" fmla="*/ 24 h 123"/>
                <a:gd name="T28" fmla="*/ 80 w 661"/>
                <a:gd name="T29" fmla="*/ 27 h 123"/>
                <a:gd name="T30" fmla="*/ 64 w 661"/>
                <a:gd name="T31" fmla="*/ 51 h 123"/>
                <a:gd name="T32" fmla="*/ 59 w 661"/>
                <a:gd name="T33" fmla="*/ 54 h 123"/>
                <a:gd name="T34" fmla="*/ 38 w 661"/>
                <a:gd name="T35" fmla="*/ 59 h 123"/>
                <a:gd name="T36" fmla="*/ 16 w 661"/>
                <a:gd name="T37" fmla="*/ 59 h 123"/>
                <a:gd name="T38" fmla="*/ 0 w 661"/>
                <a:gd name="T39" fmla="*/ 75 h 123"/>
                <a:gd name="T40" fmla="*/ 0 w 661"/>
                <a:gd name="T41" fmla="*/ 123 h 123"/>
                <a:gd name="T42" fmla="*/ 626 w 661"/>
                <a:gd name="T43" fmla="*/ 123 h 123"/>
                <a:gd name="T44" fmla="*/ 623 w 661"/>
                <a:gd name="T45" fmla="*/ 10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1" h="123">
                  <a:moveTo>
                    <a:pt x="623" y="104"/>
                  </a:moveTo>
                  <a:lnTo>
                    <a:pt x="623" y="99"/>
                  </a:lnTo>
                  <a:lnTo>
                    <a:pt x="634" y="80"/>
                  </a:lnTo>
                  <a:lnTo>
                    <a:pt x="647" y="62"/>
                  </a:lnTo>
                  <a:lnTo>
                    <a:pt x="655" y="43"/>
                  </a:lnTo>
                  <a:lnTo>
                    <a:pt x="661" y="27"/>
                  </a:lnTo>
                  <a:lnTo>
                    <a:pt x="645" y="27"/>
                  </a:lnTo>
                  <a:lnTo>
                    <a:pt x="637" y="19"/>
                  </a:lnTo>
                  <a:lnTo>
                    <a:pt x="637" y="3"/>
                  </a:lnTo>
                  <a:lnTo>
                    <a:pt x="522" y="0"/>
                  </a:lnTo>
                  <a:lnTo>
                    <a:pt x="498" y="0"/>
                  </a:lnTo>
                  <a:lnTo>
                    <a:pt x="329" y="3"/>
                  </a:lnTo>
                  <a:lnTo>
                    <a:pt x="83" y="0"/>
                  </a:lnTo>
                  <a:lnTo>
                    <a:pt x="80" y="24"/>
                  </a:lnTo>
                  <a:lnTo>
                    <a:pt x="80" y="27"/>
                  </a:lnTo>
                  <a:lnTo>
                    <a:pt x="64" y="51"/>
                  </a:lnTo>
                  <a:lnTo>
                    <a:pt x="59" y="54"/>
                  </a:lnTo>
                  <a:lnTo>
                    <a:pt x="38" y="59"/>
                  </a:lnTo>
                  <a:lnTo>
                    <a:pt x="16" y="59"/>
                  </a:lnTo>
                  <a:lnTo>
                    <a:pt x="0" y="75"/>
                  </a:lnTo>
                  <a:lnTo>
                    <a:pt x="0" y="123"/>
                  </a:lnTo>
                  <a:lnTo>
                    <a:pt x="626" y="123"/>
                  </a:lnTo>
                  <a:lnTo>
                    <a:pt x="623" y="104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8"/>
            <p:cNvSpPr>
              <a:spLocks/>
            </p:cNvSpPr>
            <p:nvPr userDrawn="1"/>
          </p:nvSpPr>
          <p:spPr bwMode="auto">
            <a:xfrm>
              <a:off x="4162" y="2767"/>
              <a:ext cx="811" cy="524"/>
            </a:xfrm>
            <a:custGeom>
              <a:avLst/>
              <a:gdLst>
                <a:gd name="T0" fmla="*/ 787 w 811"/>
                <a:gd name="T1" fmla="*/ 484 h 524"/>
                <a:gd name="T2" fmla="*/ 738 w 811"/>
                <a:gd name="T3" fmla="*/ 457 h 524"/>
                <a:gd name="T4" fmla="*/ 690 w 811"/>
                <a:gd name="T5" fmla="*/ 460 h 524"/>
                <a:gd name="T6" fmla="*/ 656 w 811"/>
                <a:gd name="T7" fmla="*/ 447 h 524"/>
                <a:gd name="T8" fmla="*/ 621 w 811"/>
                <a:gd name="T9" fmla="*/ 439 h 524"/>
                <a:gd name="T10" fmla="*/ 610 w 811"/>
                <a:gd name="T11" fmla="*/ 406 h 524"/>
                <a:gd name="T12" fmla="*/ 607 w 811"/>
                <a:gd name="T13" fmla="*/ 385 h 524"/>
                <a:gd name="T14" fmla="*/ 586 w 811"/>
                <a:gd name="T15" fmla="*/ 377 h 524"/>
                <a:gd name="T16" fmla="*/ 589 w 811"/>
                <a:gd name="T17" fmla="*/ 358 h 524"/>
                <a:gd name="T18" fmla="*/ 586 w 811"/>
                <a:gd name="T19" fmla="*/ 321 h 524"/>
                <a:gd name="T20" fmla="*/ 562 w 811"/>
                <a:gd name="T21" fmla="*/ 305 h 524"/>
                <a:gd name="T22" fmla="*/ 514 w 811"/>
                <a:gd name="T23" fmla="*/ 273 h 524"/>
                <a:gd name="T24" fmla="*/ 492 w 811"/>
                <a:gd name="T25" fmla="*/ 273 h 524"/>
                <a:gd name="T26" fmla="*/ 439 w 811"/>
                <a:gd name="T27" fmla="*/ 241 h 524"/>
                <a:gd name="T28" fmla="*/ 412 w 811"/>
                <a:gd name="T29" fmla="*/ 254 h 524"/>
                <a:gd name="T30" fmla="*/ 391 w 811"/>
                <a:gd name="T31" fmla="*/ 243 h 524"/>
                <a:gd name="T32" fmla="*/ 332 w 811"/>
                <a:gd name="T33" fmla="*/ 144 h 524"/>
                <a:gd name="T34" fmla="*/ 265 w 811"/>
                <a:gd name="T35" fmla="*/ 51 h 524"/>
                <a:gd name="T36" fmla="*/ 257 w 811"/>
                <a:gd name="T37" fmla="*/ 8 h 524"/>
                <a:gd name="T38" fmla="*/ 174 w 811"/>
                <a:gd name="T39" fmla="*/ 3 h 524"/>
                <a:gd name="T40" fmla="*/ 166 w 811"/>
                <a:gd name="T41" fmla="*/ 48 h 524"/>
                <a:gd name="T42" fmla="*/ 105 w 811"/>
                <a:gd name="T43" fmla="*/ 40 h 524"/>
                <a:gd name="T44" fmla="*/ 33 w 811"/>
                <a:gd name="T45" fmla="*/ 0 h 524"/>
                <a:gd name="T46" fmla="*/ 49 w 811"/>
                <a:gd name="T47" fmla="*/ 8 h 524"/>
                <a:gd name="T48" fmla="*/ 57 w 811"/>
                <a:gd name="T49" fmla="*/ 32 h 524"/>
                <a:gd name="T50" fmla="*/ 81 w 811"/>
                <a:gd name="T51" fmla="*/ 40 h 524"/>
                <a:gd name="T52" fmla="*/ 94 w 811"/>
                <a:gd name="T53" fmla="*/ 104 h 524"/>
                <a:gd name="T54" fmla="*/ 102 w 811"/>
                <a:gd name="T55" fmla="*/ 128 h 524"/>
                <a:gd name="T56" fmla="*/ 126 w 811"/>
                <a:gd name="T57" fmla="*/ 136 h 524"/>
                <a:gd name="T58" fmla="*/ 118 w 811"/>
                <a:gd name="T59" fmla="*/ 166 h 524"/>
                <a:gd name="T60" fmla="*/ 102 w 811"/>
                <a:gd name="T61" fmla="*/ 185 h 524"/>
                <a:gd name="T62" fmla="*/ 78 w 811"/>
                <a:gd name="T63" fmla="*/ 193 h 524"/>
                <a:gd name="T64" fmla="*/ 70 w 811"/>
                <a:gd name="T65" fmla="*/ 291 h 524"/>
                <a:gd name="T66" fmla="*/ 46 w 811"/>
                <a:gd name="T67" fmla="*/ 289 h 524"/>
                <a:gd name="T68" fmla="*/ 46 w 811"/>
                <a:gd name="T69" fmla="*/ 291 h 524"/>
                <a:gd name="T70" fmla="*/ 6 w 811"/>
                <a:gd name="T71" fmla="*/ 324 h 524"/>
                <a:gd name="T72" fmla="*/ 30 w 811"/>
                <a:gd name="T73" fmla="*/ 337 h 524"/>
                <a:gd name="T74" fmla="*/ 19 w 811"/>
                <a:gd name="T75" fmla="*/ 481 h 524"/>
                <a:gd name="T76" fmla="*/ 0 w 811"/>
                <a:gd name="T77" fmla="*/ 524 h 524"/>
                <a:gd name="T78" fmla="*/ 811 w 811"/>
                <a:gd name="T79" fmla="*/ 479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11" h="524">
                  <a:moveTo>
                    <a:pt x="808" y="476"/>
                  </a:moveTo>
                  <a:lnTo>
                    <a:pt x="787" y="484"/>
                  </a:lnTo>
                  <a:lnTo>
                    <a:pt x="779" y="484"/>
                  </a:lnTo>
                  <a:lnTo>
                    <a:pt x="738" y="457"/>
                  </a:lnTo>
                  <a:lnTo>
                    <a:pt x="720" y="452"/>
                  </a:lnTo>
                  <a:lnTo>
                    <a:pt x="690" y="460"/>
                  </a:lnTo>
                  <a:lnTo>
                    <a:pt x="688" y="460"/>
                  </a:lnTo>
                  <a:lnTo>
                    <a:pt x="656" y="447"/>
                  </a:lnTo>
                  <a:lnTo>
                    <a:pt x="629" y="449"/>
                  </a:lnTo>
                  <a:lnTo>
                    <a:pt x="621" y="439"/>
                  </a:lnTo>
                  <a:lnTo>
                    <a:pt x="626" y="420"/>
                  </a:lnTo>
                  <a:lnTo>
                    <a:pt x="610" y="406"/>
                  </a:lnTo>
                  <a:lnTo>
                    <a:pt x="605" y="398"/>
                  </a:lnTo>
                  <a:lnTo>
                    <a:pt x="607" y="385"/>
                  </a:lnTo>
                  <a:lnTo>
                    <a:pt x="597" y="388"/>
                  </a:lnTo>
                  <a:lnTo>
                    <a:pt x="586" y="377"/>
                  </a:lnTo>
                  <a:lnTo>
                    <a:pt x="594" y="358"/>
                  </a:lnTo>
                  <a:lnTo>
                    <a:pt x="589" y="358"/>
                  </a:lnTo>
                  <a:lnTo>
                    <a:pt x="581" y="350"/>
                  </a:lnTo>
                  <a:lnTo>
                    <a:pt x="586" y="321"/>
                  </a:lnTo>
                  <a:lnTo>
                    <a:pt x="583" y="310"/>
                  </a:lnTo>
                  <a:lnTo>
                    <a:pt x="562" y="305"/>
                  </a:lnTo>
                  <a:lnTo>
                    <a:pt x="535" y="291"/>
                  </a:lnTo>
                  <a:lnTo>
                    <a:pt x="514" y="273"/>
                  </a:lnTo>
                  <a:lnTo>
                    <a:pt x="498" y="275"/>
                  </a:lnTo>
                  <a:lnTo>
                    <a:pt x="492" y="273"/>
                  </a:lnTo>
                  <a:lnTo>
                    <a:pt x="452" y="241"/>
                  </a:lnTo>
                  <a:lnTo>
                    <a:pt x="439" y="241"/>
                  </a:lnTo>
                  <a:lnTo>
                    <a:pt x="420" y="254"/>
                  </a:lnTo>
                  <a:lnTo>
                    <a:pt x="412" y="254"/>
                  </a:lnTo>
                  <a:lnTo>
                    <a:pt x="394" y="246"/>
                  </a:lnTo>
                  <a:lnTo>
                    <a:pt x="391" y="243"/>
                  </a:lnTo>
                  <a:lnTo>
                    <a:pt x="369" y="211"/>
                  </a:lnTo>
                  <a:lnTo>
                    <a:pt x="332" y="144"/>
                  </a:lnTo>
                  <a:lnTo>
                    <a:pt x="289" y="72"/>
                  </a:lnTo>
                  <a:lnTo>
                    <a:pt x="265" y="51"/>
                  </a:lnTo>
                  <a:lnTo>
                    <a:pt x="262" y="48"/>
                  </a:lnTo>
                  <a:lnTo>
                    <a:pt x="257" y="8"/>
                  </a:lnTo>
                  <a:lnTo>
                    <a:pt x="257" y="3"/>
                  </a:lnTo>
                  <a:lnTo>
                    <a:pt x="174" y="3"/>
                  </a:lnTo>
                  <a:lnTo>
                    <a:pt x="174" y="43"/>
                  </a:lnTo>
                  <a:lnTo>
                    <a:pt x="166" y="48"/>
                  </a:lnTo>
                  <a:lnTo>
                    <a:pt x="113" y="48"/>
                  </a:lnTo>
                  <a:lnTo>
                    <a:pt x="105" y="40"/>
                  </a:lnTo>
                  <a:lnTo>
                    <a:pt x="10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49" y="8"/>
                  </a:lnTo>
                  <a:lnTo>
                    <a:pt x="57" y="16"/>
                  </a:lnTo>
                  <a:lnTo>
                    <a:pt x="57" y="32"/>
                  </a:lnTo>
                  <a:lnTo>
                    <a:pt x="73" y="32"/>
                  </a:lnTo>
                  <a:lnTo>
                    <a:pt x="81" y="40"/>
                  </a:lnTo>
                  <a:lnTo>
                    <a:pt x="78" y="104"/>
                  </a:lnTo>
                  <a:lnTo>
                    <a:pt x="94" y="104"/>
                  </a:lnTo>
                  <a:lnTo>
                    <a:pt x="102" y="112"/>
                  </a:lnTo>
                  <a:lnTo>
                    <a:pt x="102" y="128"/>
                  </a:lnTo>
                  <a:lnTo>
                    <a:pt x="118" y="128"/>
                  </a:lnTo>
                  <a:lnTo>
                    <a:pt x="126" y="136"/>
                  </a:lnTo>
                  <a:lnTo>
                    <a:pt x="126" y="158"/>
                  </a:lnTo>
                  <a:lnTo>
                    <a:pt x="118" y="166"/>
                  </a:lnTo>
                  <a:lnTo>
                    <a:pt x="102" y="166"/>
                  </a:lnTo>
                  <a:lnTo>
                    <a:pt x="102" y="185"/>
                  </a:lnTo>
                  <a:lnTo>
                    <a:pt x="94" y="193"/>
                  </a:lnTo>
                  <a:lnTo>
                    <a:pt x="78" y="193"/>
                  </a:lnTo>
                  <a:lnTo>
                    <a:pt x="78" y="283"/>
                  </a:lnTo>
                  <a:lnTo>
                    <a:pt x="70" y="291"/>
                  </a:lnTo>
                  <a:lnTo>
                    <a:pt x="46" y="291"/>
                  </a:lnTo>
                  <a:lnTo>
                    <a:pt x="46" y="289"/>
                  </a:lnTo>
                  <a:lnTo>
                    <a:pt x="46" y="278"/>
                  </a:lnTo>
                  <a:lnTo>
                    <a:pt x="46" y="291"/>
                  </a:lnTo>
                  <a:lnTo>
                    <a:pt x="6" y="291"/>
                  </a:lnTo>
                  <a:lnTo>
                    <a:pt x="6" y="324"/>
                  </a:lnTo>
                  <a:lnTo>
                    <a:pt x="25" y="326"/>
                  </a:lnTo>
                  <a:lnTo>
                    <a:pt x="30" y="337"/>
                  </a:lnTo>
                  <a:lnTo>
                    <a:pt x="27" y="476"/>
                  </a:lnTo>
                  <a:lnTo>
                    <a:pt x="19" y="481"/>
                  </a:lnTo>
                  <a:lnTo>
                    <a:pt x="0" y="481"/>
                  </a:lnTo>
                  <a:lnTo>
                    <a:pt x="0" y="524"/>
                  </a:lnTo>
                  <a:lnTo>
                    <a:pt x="811" y="524"/>
                  </a:lnTo>
                  <a:lnTo>
                    <a:pt x="811" y="479"/>
                  </a:lnTo>
                  <a:lnTo>
                    <a:pt x="808" y="476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9"/>
            <p:cNvSpPr>
              <a:spLocks/>
            </p:cNvSpPr>
            <p:nvPr userDrawn="1"/>
          </p:nvSpPr>
          <p:spPr bwMode="auto">
            <a:xfrm>
              <a:off x="2705" y="1032"/>
              <a:ext cx="554" cy="444"/>
            </a:xfrm>
            <a:custGeom>
              <a:avLst/>
              <a:gdLst>
                <a:gd name="T0" fmla="*/ 302 w 554"/>
                <a:gd name="T1" fmla="*/ 430 h 444"/>
                <a:gd name="T2" fmla="*/ 302 w 554"/>
                <a:gd name="T3" fmla="*/ 438 h 444"/>
                <a:gd name="T4" fmla="*/ 302 w 554"/>
                <a:gd name="T5" fmla="*/ 430 h 444"/>
                <a:gd name="T6" fmla="*/ 356 w 554"/>
                <a:gd name="T7" fmla="*/ 430 h 444"/>
                <a:gd name="T8" fmla="*/ 364 w 554"/>
                <a:gd name="T9" fmla="*/ 438 h 444"/>
                <a:gd name="T10" fmla="*/ 364 w 554"/>
                <a:gd name="T11" fmla="*/ 441 h 444"/>
                <a:gd name="T12" fmla="*/ 540 w 554"/>
                <a:gd name="T13" fmla="*/ 444 h 444"/>
                <a:gd name="T14" fmla="*/ 543 w 554"/>
                <a:gd name="T15" fmla="*/ 350 h 444"/>
                <a:gd name="T16" fmla="*/ 543 w 554"/>
                <a:gd name="T17" fmla="*/ 350 h 444"/>
                <a:gd name="T18" fmla="*/ 546 w 554"/>
                <a:gd name="T19" fmla="*/ 83 h 444"/>
                <a:gd name="T20" fmla="*/ 554 w 554"/>
                <a:gd name="T21" fmla="*/ 8 h 444"/>
                <a:gd name="T22" fmla="*/ 554 w 554"/>
                <a:gd name="T23" fmla="*/ 0 h 444"/>
                <a:gd name="T24" fmla="*/ 0 w 554"/>
                <a:gd name="T25" fmla="*/ 0 h 444"/>
                <a:gd name="T26" fmla="*/ 0 w 554"/>
                <a:gd name="T27" fmla="*/ 441 h 444"/>
                <a:gd name="T28" fmla="*/ 302 w 554"/>
                <a:gd name="T29" fmla="*/ 43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4" h="444">
                  <a:moveTo>
                    <a:pt x="302" y="430"/>
                  </a:moveTo>
                  <a:lnTo>
                    <a:pt x="302" y="438"/>
                  </a:lnTo>
                  <a:lnTo>
                    <a:pt x="302" y="430"/>
                  </a:lnTo>
                  <a:lnTo>
                    <a:pt x="356" y="430"/>
                  </a:lnTo>
                  <a:lnTo>
                    <a:pt x="364" y="438"/>
                  </a:lnTo>
                  <a:lnTo>
                    <a:pt x="364" y="441"/>
                  </a:lnTo>
                  <a:lnTo>
                    <a:pt x="540" y="444"/>
                  </a:lnTo>
                  <a:lnTo>
                    <a:pt x="543" y="350"/>
                  </a:lnTo>
                  <a:lnTo>
                    <a:pt x="543" y="350"/>
                  </a:lnTo>
                  <a:lnTo>
                    <a:pt x="546" y="83"/>
                  </a:lnTo>
                  <a:lnTo>
                    <a:pt x="554" y="8"/>
                  </a:lnTo>
                  <a:lnTo>
                    <a:pt x="554" y="0"/>
                  </a:lnTo>
                  <a:lnTo>
                    <a:pt x="0" y="0"/>
                  </a:lnTo>
                  <a:lnTo>
                    <a:pt x="0" y="441"/>
                  </a:lnTo>
                  <a:lnTo>
                    <a:pt x="302" y="430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360000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50"/>
            <p:cNvSpPr>
              <a:spLocks/>
            </p:cNvSpPr>
            <p:nvPr userDrawn="1"/>
          </p:nvSpPr>
          <p:spPr bwMode="auto">
            <a:xfrm>
              <a:off x="4251" y="1032"/>
              <a:ext cx="708" cy="524"/>
            </a:xfrm>
            <a:custGeom>
              <a:avLst/>
              <a:gdLst>
                <a:gd name="T0" fmla="*/ 700 w 708"/>
                <a:gd name="T1" fmla="*/ 0 h 524"/>
                <a:gd name="T2" fmla="*/ 0 w 708"/>
                <a:gd name="T3" fmla="*/ 0 h 524"/>
                <a:gd name="T4" fmla="*/ 0 w 708"/>
                <a:gd name="T5" fmla="*/ 134 h 524"/>
                <a:gd name="T6" fmla="*/ 0 w 708"/>
                <a:gd name="T7" fmla="*/ 355 h 524"/>
                <a:gd name="T8" fmla="*/ 18 w 708"/>
                <a:gd name="T9" fmla="*/ 366 h 524"/>
                <a:gd name="T10" fmla="*/ 37 w 708"/>
                <a:gd name="T11" fmla="*/ 374 h 524"/>
                <a:gd name="T12" fmla="*/ 56 w 708"/>
                <a:gd name="T13" fmla="*/ 385 h 524"/>
                <a:gd name="T14" fmla="*/ 75 w 708"/>
                <a:gd name="T15" fmla="*/ 385 h 524"/>
                <a:gd name="T16" fmla="*/ 101 w 708"/>
                <a:gd name="T17" fmla="*/ 382 h 524"/>
                <a:gd name="T18" fmla="*/ 109 w 708"/>
                <a:gd name="T19" fmla="*/ 382 h 524"/>
                <a:gd name="T20" fmla="*/ 141 w 708"/>
                <a:gd name="T21" fmla="*/ 409 h 524"/>
                <a:gd name="T22" fmla="*/ 163 w 708"/>
                <a:gd name="T23" fmla="*/ 420 h 524"/>
                <a:gd name="T24" fmla="*/ 165 w 708"/>
                <a:gd name="T25" fmla="*/ 422 h 524"/>
                <a:gd name="T26" fmla="*/ 182 w 708"/>
                <a:gd name="T27" fmla="*/ 446 h 524"/>
                <a:gd name="T28" fmla="*/ 195 w 708"/>
                <a:gd name="T29" fmla="*/ 470 h 524"/>
                <a:gd name="T30" fmla="*/ 240 w 708"/>
                <a:gd name="T31" fmla="*/ 489 h 524"/>
                <a:gd name="T32" fmla="*/ 278 w 708"/>
                <a:gd name="T33" fmla="*/ 511 h 524"/>
                <a:gd name="T34" fmla="*/ 299 w 708"/>
                <a:gd name="T35" fmla="*/ 505 h 524"/>
                <a:gd name="T36" fmla="*/ 305 w 708"/>
                <a:gd name="T37" fmla="*/ 505 h 524"/>
                <a:gd name="T38" fmla="*/ 342 w 708"/>
                <a:gd name="T39" fmla="*/ 524 h 524"/>
                <a:gd name="T40" fmla="*/ 361 w 708"/>
                <a:gd name="T41" fmla="*/ 524 h 524"/>
                <a:gd name="T42" fmla="*/ 358 w 708"/>
                <a:gd name="T43" fmla="*/ 521 h 524"/>
                <a:gd name="T44" fmla="*/ 334 w 708"/>
                <a:gd name="T45" fmla="*/ 478 h 524"/>
                <a:gd name="T46" fmla="*/ 334 w 708"/>
                <a:gd name="T47" fmla="*/ 470 h 524"/>
                <a:gd name="T48" fmla="*/ 342 w 708"/>
                <a:gd name="T49" fmla="*/ 454 h 524"/>
                <a:gd name="T50" fmla="*/ 342 w 708"/>
                <a:gd name="T51" fmla="*/ 430 h 524"/>
                <a:gd name="T52" fmla="*/ 342 w 708"/>
                <a:gd name="T53" fmla="*/ 428 h 524"/>
                <a:gd name="T54" fmla="*/ 350 w 708"/>
                <a:gd name="T55" fmla="*/ 393 h 524"/>
                <a:gd name="T56" fmla="*/ 353 w 708"/>
                <a:gd name="T57" fmla="*/ 388 h 524"/>
                <a:gd name="T58" fmla="*/ 371 w 708"/>
                <a:gd name="T59" fmla="*/ 369 h 524"/>
                <a:gd name="T60" fmla="*/ 382 w 708"/>
                <a:gd name="T61" fmla="*/ 329 h 524"/>
                <a:gd name="T62" fmla="*/ 393 w 708"/>
                <a:gd name="T63" fmla="*/ 307 h 524"/>
                <a:gd name="T64" fmla="*/ 398 w 708"/>
                <a:gd name="T65" fmla="*/ 283 h 524"/>
                <a:gd name="T66" fmla="*/ 411 w 708"/>
                <a:gd name="T67" fmla="*/ 241 h 524"/>
                <a:gd name="T68" fmla="*/ 441 w 708"/>
                <a:gd name="T69" fmla="*/ 195 h 524"/>
                <a:gd name="T70" fmla="*/ 444 w 708"/>
                <a:gd name="T71" fmla="*/ 190 h 524"/>
                <a:gd name="T72" fmla="*/ 468 w 708"/>
                <a:gd name="T73" fmla="*/ 179 h 524"/>
                <a:gd name="T74" fmla="*/ 478 w 708"/>
                <a:gd name="T75" fmla="*/ 142 h 524"/>
                <a:gd name="T76" fmla="*/ 478 w 708"/>
                <a:gd name="T77" fmla="*/ 139 h 524"/>
                <a:gd name="T78" fmla="*/ 505 w 708"/>
                <a:gd name="T79" fmla="*/ 112 h 524"/>
                <a:gd name="T80" fmla="*/ 508 w 708"/>
                <a:gd name="T81" fmla="*/ 110 h 524"/>
                <a:gd name="T82" fmla="*/ 534 w 708"/>
                <a:gd name="T83" fmla="*/ 99 h 524"/>
                <a:gd name="T84" fmla="*/ 572 w 708"/>
                <a:gd name="T85" fmla="*/ 99 h 524"/>
                <a:gd name="T86" fmla="*/ 575 w 708"/>
                <a:gd name="T87" fmla="*/ 99 h 524"/>
                <a:gd name="T88" fmla="*/ 615 w 708"/>
                <a:gd name="T89" fmla="*/ 104 h 524"/>
                <a:gd name="T90" fmla="*/ 639 w 708"/>
                <a:gd name="T91" fmla="*/ 101 h 524"/>
                <a:gd name="T92" fmla="*/ 663 w 708"/>
                <a:gd name="T93" fmla="*/ 85 h 524"/>
                <a:gd name="T94" fmla="*/ 676 w 708"/>
                <a:gd name="T95" fmla="*/ 48 h 524"/>
                <a:gd name="T96" fmla="*/ 684 w 708"/>
                <a:gd name="T97" fmla="*/ 43 h 524"/>
                <a:gd name="T98" fmla="*/ 706 w 708"/>
                <a:gd name="T99" fmla="*/ 40 h 524"/>
                <a:gd name="T100" fmla="*/ 708 w 708"/>
                <a:gd name="T101" fmla="*/ 29 h 524"/>
                <a:gd name="T102" fmla="*/ 695 w 708"/>
                <a:gd name="T103" fmla="*/ 13 h 524"/>
                <a:gd name="T104" fmla="*/ 698 w 708"/>
                <a:gd name="T105" fmla="*/ 0 h 524"/>
                <a:gd name="T106" fmla="*/ 700 w 708"/>
                <a:gd name="T107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8" h="524">
                  <a:moveTo>
                    <a:pt x="700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0" y="355"/>
                  </a:lnTo>
                  <a:lnTo>
                    <a:pt x="18" y="366"/>
                  </a:lnTo>
                  <a:lnTo>
                    <a:pt x="37" y="374"/>
                  </a:lnTo>
                  <a:lnTo>
                    <a:pt x="56" y="385"/>
                  </a:lnTo>
                  <a:lnTo>
                    <a:pt x="75" y="385"/>
                  </a:lnTo>
                  <a:lnTo>
                    <a:pt x="101" y="382"/>
                  </a:lnTo>
                  <a:lnTo>
                    <a:pt x="109" y="382"/>
                  </a:lnTo>
                  <a:lnTo>
                    <a:pt x="141" y="409"/>
                  </a:lnTo>
                  <a:lnTo>
                    <a:pt x="163" y="420"/>
                  </a:lnTo>
                  <a:lnTo>
                    <a:pt x="165" y="422"/>
                  </a:lnTo>
                  <a:lnTo>
                    <a:pt x="182" y="446"/>
                  </a:lnTo>
                  <a:lnTo>
                    <a:pt x="195" y="470"/>
                  </a:lnTo>
                  <a:lnTo>
                    <a:pt x="240" y="489"/>
                  </a:lnTo>
                  <a:lnTo>
                    <a:pt x="278" y="511"/>
                  </a:lnTo>
                  <a:lnTo>
                    <a:pt x="299" y="505"/>
                  </a:lnTo>
                  <a:lnTo>
                    <a:pt x="305" y="505"/>
                  </a:lnTo>
                  <a:lnTo>
                    <a:pt x="342" y="524"/>
                  </a:lnTo>
                  <a:lnTo>
                    <a:pt x="361" y="524"/>
                  </a:lnTo>
                  <a:lnTo>
                    <a:pt x="358" y="521"/>
                  </a:lnTo>
                  <a:lnTo>
                    <a:pt x="334" y="478"/>
                  </a:lnTo>
                  <a:lnTo>
                    <a:pt x="334" y="470"/>
                  </a:lnTo>
                  <a:lnTo>
                    <a:pt x="342" y="454"/>
                  </a:lnTo>
                  <a:lnTo>
                    <a:pt x="342" y="430"/>
                  </a:lnTo>
                  <a:lnTo>
                    <a:pt x="342" y="428"/>
                  </a:lnTo>
                  <a:lnTo>
                    <a:pt x="350" y="393"/>
                  </a:lnTo>
                  <a:lnTo>
                    <a:pt x="353" y="388"/>
                  </a:lnTo>
                  <a:lnTo>
                    <a:pt x="371" y="369"/>
                  </a:lnTo>
                  <a:lnTo>
                    <a:pt x="382" y="329"/>
                  </a:lnTo>
                  <a:lnTo>
                    <a:pt x="393" y="307"/>
                  </a:lnTo>
                  <a:lnTo>
                    <a:pt x="398" y="283"/>
                  </a:lnTo>
                  <a:lnTo>
                    <a:pt x="411" y="241"/>
                  </a:lnTo>
                  <a:lnTo>
                    <a:pt x="441" y="195"/>
                  </a:lnTo>
                  <a:lnTo>
                    <a:pt x="444" y="190"/>
                  </a:lnTo>
                  <a:lnTo>
                    <a:pt x="468" y="179"/>
                  </a:lnTo>
                  <a:lnTo>
                    <a:pt x="478" y="142"/>
                  </a:lnTo>
                  <a:lnTo>
                    <a:pt x="478" y="139"/>
                  </a:lnTo>
                  <a:lnTo>
                    <a:pt x="505" y="112"/>
                  </a:lnTo>
                  <a:lnTo>
                    <a:pt x="508" y="110"/>
                  </a:lnTo>
                  <a:lnTo>
                    <a:pt x="534" y="99"/>
                  </a:lnTo>
                  <a:lnTo>
                    <a:pt x="572" y="99"/>
                  </a:lnTo>
                  <a:lnTo>
                    <a:pt x="575" y="99"/>
                  </a:lnTo>
                  <a:lnTo>
                    <a:pt x="615" y="104"/>
                  </a:lnTo>
                  <a:lnTo>
                    <a:pt x="639" y="101"/>
                  </a:lnTo>
                  <a:lnTo>
                    <a:pt x="663" y="85"/>
                  </a:lnTo>
                  <a:lnTo>
                    <a:pt x="676" y="48"/>
                  </a:lnTo>
                  <a:lnTo>
                    <a:pt x="684" y="43"/>
                  </a:lnTo>
                  <a:lnTo>
                    <a:pt x="706" y="40"/>
                  </a:lnTo>
                  <a:lnTo>
                    <a:pt x="708" y="29"/>
                  </a:lnTo>
                  <a:lnTo>
                    <a:pt x="695" y="13"/>
                  </a:lnTo>
                  <a:lnTo>
                    <a:pt x="698" y="0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51"/>
            <p:cNvSpPr>
              <a:spLocks/>
            </p:cNvSpPr>
            <p:nvPr userDrawn="1"/>
          </p:nvSpPr>
          <p:spPr bwMode="auto">
            <a:xfrm>
              <a:off x="2705" y="2297"/>
              <a:ext cx="741" cy="673"/>
            </a:xfrm>
            <a:custGeom>
              <a:avLst/>
              <a:gdLst>
                <a:gd name="T0" fmla="*/ 639 w 741"/>
                <a:gd name="T1" fmla="*/ 286 h 673"/>
                <a:gd name="T2" fmla="*/ 669 w 741"/>
                <a:gd name="T3" fmla="*/ 262 h 673"/>
                <a:gd name="T4" fmla="*/ 682 w 741"/>
                <a:gd name="T5" fmla="*/ 243 h 673"/>
                <a:gd name="T6" fmla="*/ 693 w 741"/>
                <a:gd name="T7" fmla="*/ 224 h 673"/>
                <a:gd name="T8" fmla="*/ 698 w 741"/>
                <a:gd name="T9" fmla="*/ 219 h 673"/>
                <a:gd name="T10" fmla="*/ 722 w 741"/>
                <a:gd name="T11" fmla="*/ 213 h 673"/>
                <a:gd name="T12" fmla="*/ 741 w 741"/>
                <a:gd name="T13" fmla="*/ 179 h 673"/>
                <a:gd name="T14" fmla="*/ 645 w 741"/>
                <a:gd name="T15" fmla="*/ 21 h 673"/>
                <a:gd name="T16" fmla="*/ 631 w 741"/>
                <a:gd name="T17" fmla="*/ 5 h 673"/>
                <a:gd name="T18" fmla="*/ 396 w 741"/>
                <a:gd name="T19" fmla="*/ 0 h 673"/>
                <a:gd name="T20" fmla="*/ 396 w 741"/>
                <a:gd name="T21" fmla="*/ 45 h 673"/>
                <a:gd name="T22" fmla="*/ 388 w 741"/>
                <a:gd name="T23" fmla="*/ 53 h 673"/>
                <a:gd name="T24" fmla="*/ 292 w 741"/>
                <a:gd name="T25" fmla="*/ 56 h 673"/>
                <a:gd name="T26" fmla="*/ 201 w 741"/>
                <a:gd name="T27" fmla="*/ 72 h 673"/>
                <a:gd name="T28" fmla="*/ 120 w 741"/>
                <a:gd name="T29" fmla="*/ 82 h 673"/>
                <a:gd name="T30" fmla="*/ 6 w 741"/>
                <a:gd name="T31" fmla="*/ 93 h 673"/>
                <a:gd name="T32" fmla="*/ 3 w 741"/>
                <a:gd name="T33" fmla="*/ 93 h 673"/>
                <a:gd name="T34" fmla="*/ 0 w 741"/>
                <a:gd name="T35" fmla="*/ 90 h 673"/>
                <a:gd name="T36" fmla="*/ 0 w 741"/>
                <a:gd name="T37" fmla="*/ 673 h 673"/>
                <a:gd name="T38" fmla="*/ 126 w 741"/>
                <a:gd name="T39" fmla="*/ 671 h 673"/>
                <a:gd name="T40" fmla="*/ 171 w 741"/>
                <a:gd name="T41" fmla="*/ 671 h 673"/>
                <a:gd name="T42" fmla="*/ 174 w 741"/>
                <a:gd name="T43" fmla="*/ 652 h 673"/>
                <a:gd name="T44" fmla="*/ 177 w 741"/>
                <a:gd name="T45" fmla="*/ 647 h 673"/>
                <a:gd name="T46" fmla="*/ 203 w 741"/>
                <a:gd name="T47" fmla="*/ 612 h 673"/>
                <a:gd name="T48" fmla="*/ 206 w 741"/>
                <a:gd name="T49" fmla="*/ 609 h 673"/>
                <a:gd name="T50" fmla="*/ 225 w 741"/>
                <a:gd name="T51" fmla="*/ 598 h 673"/>
                <a:gd name="T52" fmla="*/ 238 w 741"/>
                <a:gd name="T53" fmla="*/ 585 h 673"/>
                <a:gd name="T54" fmla="*/ 243 w 741"/>
                <a:gd name="T55" fmla="*/ 590 h 673"/>
                <a:gd name="T56" fmla="*/ 238 w 741"/>
                <a:gd name="T57" fmla="*/ 585 h 673"/>
                <a:gd name="T58" fmla="*/ 286 w 741"/>
                <a:gd name="T59" fmla="*/ 556 h 673"/>
                <a:gd name="T60" fmla="*/ 310 w 741"/>
                <a:gd name="T61" fmla="*/ 516 h 673"/>
                <a:gd name="T62" fmla="*/ 321 w 741"/>
                <a:gd name="T63" fmla="*/ 513 h 673"/>
                <a:gd name="T64" fmla="*/ 345 w 741"/>
                <a:gd name="T65" fmla="*/ 524 h 673"/>
                <a:gd name="T66" fmla="*/ 358 w 741"/>
                <a:gd name="T67" fmla="*/ 516 h 673"/>
                <a:gd name="T68" fmla="*/ 366 w 741"/>
                <a:gd name="T69" fmla="*/ 491 h 673"/>
                <a:gd name="T70" fmla="*/ 372 w 741"/>
                <a:gd name="T71" fmla="*/ 486 h 673"/>
                <a:gd name="T72" fmla="*/ 404 w 741"/>
                <a:gd name="T73" fmla="*/ 470 h 673"/>
                <a:gd name="T74" fmla="*/ 479 w 741"/>
                <a:gd name="T75" fmla="*/ 443 h 673"/>
                <a:gd name="T76" fmla="*/ 511 w 741"/>
                <a:gd name="T77" fmla="*/ 427 h 673"/>
                <a:gd name="T78" fmla="*/ 514 w 741"/>
                <a:gd name="T79" fmla="*/ 427 h 673"/>
                <a:gd name="T80" fmla="*/ 540 w 741"/>
                <a:gd name="T81" fmla="*/ 425 h 673"/>
                <a:gd name="T82" fmla="*/ 559 w 741"/>
                <a:gd name="T83" fmla="*/ 401 h 673"/>
                <a:gd name="T84" fmla="*/ 554 w 741"/>
                <a:gd name="T85" fmla="*/ 379 h 673"/>
                <a:gd name="T86" fmla="*/ 556 w 741"/>
                <a:gd name="T87" fmla="*/ 355 h 673"/>
                <a:gd name="T88" fmla="*/ 564 w 741"/>
                <a:gd name="T89" fmla="*/ 347 h 673"/>
                <a:gd name="T90" fmla="*/ 591 w 741"/>
                <a:gd name="T91" fmla="*/ 347 h 673"/>
                <a:gd name="T92" fmla="*/ 610 w 741"/>
                <a:gd name="T93" fmla="*/ 331 h 673"/>
                <a:gd name="T94" fmla="*/ 607 w 741"/>
                <a:gd name="T95" fmla="*/ 310 h 673"/>
                <a:gd name="T96" fmla="*/ 610 w 741"/>
                <a:gd name="T97" fmla="*/ 302 h 673"/>
                <a:gd name="T98" fmla="*/ 639 w 741"/>
                <a:gd name="T99" fmla="*/ 28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1" h="673">
                  <a:moveTo>
                    <a:pt x="639" y="286"/>
                  </a:moveTo>
                  <a:lnTo>
                    <a:pt x="669" y="262"/>
                  </a:lnTo>
                  <a:lnTo>
                    <a:pt x="682" y="243"/>
                  </a:lnTo>
                  <a:lnTo>
                    <a:pt x="693" y="224"/>
                  </a:lnTo>
                  <a:lnTo>
                    <a:pt x="698" y="219"/>
                  </a:lnTo>
                  <a:lnTo>
                    <a:pt x="722" y="213"/>
                  </a:lnTo>
                  <a:lnTo>
                    <a:pt x="741" y="179"/>
                  </a:lnTo>
                  <a:lnTo>
                    <a:pt x="645" y="21"/>
                  </a:lnTo>
                  <a:lnTo>
                    <a:pt x="631" y="5"/>
                  </a:lnTo>
                  <a:lnTo>
                    <a:pt x="396" y="0"/>
                  </a:lnTo>
                  <a:lnTo>
                    <a:pt x="396" y="45"/>
                  </a:lnTo>
                  <a:lnTo>
                    <a:pt x="388" y="53"/>
                  </a:lnTo>
                  <a:lnTo>
                    <a:pt x="292" y="56"/>
                  </a:lnTo>
                  <a:lnTo>
                    <a:pt x="201" y="72"/>
                  </a:lnTo>
                  <a:lnTo>
                    <a:pt x="120" y="82"/>
                  </a:lnTo>
                  <a:lnTo>
                    <a:pt x="6" y="93"/>
                  </a:lnTo>
                  <a:lnTo>
                    <a:pt x="3" y="93"/>
                  </a:lnTo>
                  <a:lnTo>
                    <a:pt x="0" y="90"/>
                  </a:lnTo>
                  <a:lnTo>
                    <a:pt x="0" y="673"/>
                  </a:lnTo>
                  <a:lnTo>
                    <a:pt x="126" y="671"/>
                  </a:lnTo>
                  <a:lnTo>
                    <a:pt x="171" y="671"/>
                  </a:lnTo>
                  <a:lnTo>
                    <a:pt x="174" y="652"/>
                  </a:lnTo>
                  <a:lnTo>
                    <a:pt x="177" y="647"/>
                  </a:lnTo>
                  <a:lnTo>
                    <a:pt x="203" y="612"/>
                  </a:lnTo>
                  <a:lnTo>
                    <a:pt x="206" y="609"/>
                  </a:lnTo>
                  <a:lnTo>
                    <a:pt x="225" y="598"/>
                  </a:lnTo>
                  <a:lnTo>
                    <a:pt x="238" y="585"/>
                  </a:lnTo>
                  <a:lnTo>
                    <a:pt x="243" y="590"/>
                  </a:lnTo>
                  <a:lnTo>
                    <a:pt x="238" y="585"/>
                  </a:lnTo>
                  <a:lnTo>
                    <a:pt x="286" y="556"/>
                  </a:lnTo>
                  <a:lnTo>
                    <a:pt x="310" y="516"/>
                  </a:lnTo>
                  <a:lnTo>
                    <a:pt x="321" y="513"/>
                  </a:lnTo>
                  <a:lnTo>
                    <a:pt x="345" y="524"/>
                  </a:lnTo>
                  <a:lnTo>
                    <a:pt x="358" y="516"/>
                  </a:lnTo>
                  <a:lnTo>
                    <a:pt x="366" y="491"/>
                  </a:lnTo>
                  <a:lnTo>
                    <a:pt x="372" y="486"/>
                  </a:lnTo>
                  <a:lnTo>
                    <a:pt x="404" y="470"/>
                  </a:lnTo>
                  <a:lnTo>
                    <a:pt x="479" y="443"/>
                  </a:lnTo>
                  <a:lnTo>
                    <a:pt x="511" y="427"/>
                  </a:lnTo>
                  <a:lnTo>
                    <a:pt x="514" y="427"/>
                  </a:lnTo>
                  <a:lnTo>
                    <a:pt x="540" y="425"/>
                  </a:lnTo>
                  <a:lnTo>
                    <a:pt x="559" y="401"/>
                  </a:lnTo>
                  <a:lnTo>
                    <a:pt x="554" y="379"/>
                  </a:lnTo>
                  <a:lnTo>
                    <a:pt x="556" y="355"/>
                  </a:lnTo>
                  <a:lnTo>
                    <a:pt x="564" y="347"/>
                  </a:lnTo>
                  <a:lnTo>
                    <a:pt x="591" y="347"/>
                  </a:lnTo>
                  <a:lnTo>
                    <a:pt x="610" y="331"/>
                  </a:lnTo>
                  <a:lnTo>
                    <a:pt x="607" y="310"/>
                  </a:lnTo>
                  <a:lnTo>
                    <a:pt x="610" y="302"/>
                  </a:lnTo>
                  <a:lnTo>
                    <a:pt x="639" y="286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20000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2"/>
            <p:cNvSpPr>
              <a:spLocks/>
            </p:cNvSpPr>
            <p:nvPr userDrawn="1"/>
          </p:nvSpPr>
          <p:spPr bwMode="auto">
            <a:xfrm>
              <a:off x="3063" y="1481"/>
              <a:ext cx="883" cy="981"/>
            </a:xfrm>
            <a:custGeom>
              <a:avLst/>
              <a:gdLst>
                <a:gd name="T0" fmla="*/ 33 w 883"/>
                <a:gd name="T1" fmla="*/ 382 h 981"/>
                <a:gd name="T2" fmla="*/ 35 w 883"/>
                <a:gd name="T3" fmla="*/ 775 h 981"/>
                <a:gd name="T4" fmla="*/ 279 w 883"/>
                <a:gd name="T5" fmla="*/ 805 h 981"/>
                <a:gd name="T6" fmla="*/ 300 w 883"/>
                <a:gd name="T7" fmla="*/ 829 h 981"/>
                <a:gd name="T8" fmla="*/ 450 w 883"/>
                <a:gd name="T9" fmla="*/ 930 h 981"/>
                <a:gd name="T10" fmla="*/ 500 w 883"/>
                <a:gd name="T11" fmla="*/ 877 h 981"/>
                <a:gd name="T12" fmla="*/ 551 w 883"/>
                <a:gd name="T13" fmla="*/ 842 h 981"/>
                <a:gd name="T14" fmla="*/ 589 w 883"/>
                <a:gd name="T15" fmla="*/ 797 h 981"/>
                <a:gd name="T16" fmla="*/ 621 w 883"/>
                <a:gd name="T17" fmla="*/ 775 h 981"/>
                <a:gd name="T18" fmla="*/ 653 w 883"/>
                <a:gd name="T19" fmla="*/ 741 h 981"/>
                <a:gd name="T20" fmla="*/ 685 w 883"/>
                <a:gd name="T21" fmla="*/ 735 h 981"/>
                <a:gd name="T22" fmla="*/ 674 w 883"/>
                <a:gd name="T23" fmla="*/ 709 h 981"/>
                <a:gd name="T24" fmla="*/ 690 w 883"/>
                <a:gd name="T25" fmla="*/ 650 h 981"/>
                <a:gd name="T26" fmla="*/ 690 w 883"/>
                <a:gd name="T27" fmla="*/ 623 h 981"/>
                <a:gd name="T28" fmla="*/ 714 w 883"/>
                <a:gd name="T29" fmla="*/ 567 h 981"/>
                <a:gd name="T30" fmla="*/ 706 w 883"/>
                <a:gd name="T31" fmla="*/ 505 h 981"/>
                <a:gd name="T32" fmla="*/ 714 w 883"/>
                <a:gd name="T33" fmla="*/ 497 h 981"/>
                <a:gd name="T34" fmla="*/ 709 w 883"/>
                <a:gd name="T35" fmla="*/ 492 h 981"/>
                <a:gd name="T36" fmla="*/ 709 w 883"/>
                <a:gd name="T37" fmla="*/ 489 h 981"/>
                <a:gd name="T38" fmla="*/ 736 w 883"/>
                <a:gd name="T39" fmla="*/ 457 h 981"/>
                <a:gd name="T40" fmla="*/ 829 w 883"/>
                <a:gd name="T41" fmla="*/ 374 h 981"/>
                <a:gd name="T42" fmla="*/ 864 w 883"/>
                <a:gd name="T43" fmla="*/ 340 h 981"/>
                <a:gd name="T44" fmla="*/ 864 w 883"/>
                <a:gd name="T45" fmla="*/ 316 h 981"/>
                <a:gd name="T46" fmla="*/ 883 w 883"/>
                <a:gd name="T47" fmla="*/ 273 h 981"/>
                <a:gd name="T48" fmla="*/ 859 w 883"/>
                <a:gd name="T49" fmla="*/ 259 h 981"/>
                <a:gd name="T50" fmla="*/ 832 w 883"/>
                <a:gd name="T51" fmla="*/ 219 h 981"/>
                <a:gd name="T52" fmla="*/ 824 w 883"/>
                <a:gd name="T53" fmla="*/ 193 h 981"/>
                <a:gd name="T54" fmla="*/ 821 w 883"/>
                <a:gd name="T55" fmla="*/ 147 h 981"/>
                <a:gd name="T56" fmla="*/ 797 w 883"/>
                <a:gd name="T57" fmla="*/ 94 h 981"/>
                <a:gd name="T58" fmla="*/ 779 w 883"/>
                <a:gd name="T59" fmla="*/ 78 h 981"/>
                <a:gd name="T60" fmla="*/ 303 w 883"/>
                <a:gd name="T61" fmla="*/ 13 h 981"/>
                <a:gd name="T62" fmla="*/ 279 w 883"/>
                <a:gd name="T63" fmla="*/ 0 h 981"/>
                <a:gd name="T64" fmla="*/ 190 w 883"/>
                <a:gd name="T65" fmla="*/ 3 h 981"/>
                <a:gd name="T66" fmla="*/ 6 w 883"/>
                <a:gd name="T67" fmla="*/ 8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3" h="981">
                  <a:moveTo>
                    <a:pt x="0" y="382"/>
                  </a:moveTo>
                  <a:lnTo>
                    <a:pt x="33" y="382"/>
                  </a:lnTo>
                  <a:lnTo>
                    <a:pt x="41" y="390"/>
                  </a:lnTo>
                  <a:lnTo>
                    <a:pt x="35" y="775"/>
                  </a:lnTo>
                  <a:lnTo>
                    <a:pt x="38" y="799"/>
                  </a:lnTo>
                  <a:lnTo>
                    <a:pt x="279" y="805"/>
                  </a:lnTo>
                  <a:lnTo>
                    <a:pt x="284" y="807"/>
                  </a:lnTo>
                  <a:lnTo>
                    <a:pt x="300" y="829"/>
                  </a:lnTo>
                  <a:lnTo>
                    <a:pt x="394" y="981"/>
                  </a:lnTo>
                  <a:lnTo>
                    <a:pt x="450" y="930"/>
                  </a:lnTo>
                  <a:lnTo>
                    <a:pt x="479" y="912"/>
                  </a:lnTo>
                  <a:lnTo>
                    <a:pt x="500" y="877"/>
                  </a:lnTo>
                  <a:lnTo>
                    <a:pt x="503" y="874"/>
                  </a:lnTo>
                  <a:lnTo>
                    <a:pt x="551" y="842"/>
                  </a:lnTo>
                  <a:lnTo>
                    <a:pt x="573" y="824"/>
                  </a:lnTo>
                  <a:lnTo>
                    <a:pt x="589" y="797"/>
                  </a:lnTo>
                  <a:lnTo>
                    <a:pt x="591" y="794"/>
                  </a:lnTo>
                  <a:lnTo>
                    <a:pt x="621" y="775"/>
                  </a:lnTo>
                  <a:lnTo>
                    <a:pt x="650" y="743"/>
                  </a:lnTo>
                  <a:lnTo>
                    <a:pt x="653" y="741"/>
                  </a:lnTo>
                  <a:lnTo>
                    <a:pt x="674" y="738"/>
                  </a:lnTo>
                  <a:lnTo>
                    <a:pt x="685" y="735"/>
                  </a:lnTo>
                  <a:lnTo>
                    <a:pt x="674" y="714"/>
                  </a:lnTo>
                  <a:lnTo>
                    <a:pt x="674" y="709"/>
                  </a:lnTo>
                  <a:lnTo>
                    <a:pt x="680" y="679"/>
                  </a:lnTo>
                  <a:lnTo>
                    <a:pt x="690" y="650"/>
                  </a:lnTo>
                  <a:lnTo>
                    <a:pt x="688" y="628"/>
                  </a:lnTo>
                  <a:lnTo>
                    <a:pt x="690" y="623"/>
                  </a:lnTo>
                  <a:lnTo>
                    <a:pt x="717" y="591"/>
                  </a:lnTo>
                  <a:lnTo>
                    <a:pt x="714" y="567"/>
                  </a:lnTo>
                  <a:lnTo>
                    <a:pt x="714" y="545"/>
                  </a:lnTo>
                  <a:lnTo>
                    <a:pt x="706" y="505"/>
                  </a:lnTo>
                  <a:lnTo>
                    <a:pt x="706" y="495"/>
                  </a:lnTo>
                  <a:lnTo>
                    <a:pt x="714" y="497"/>
                  </a:lnTo>
                  <a:lnTo>
                    <a:pt x="709" y="492"/>
                  </a:lnTo>
                  <a:lnTo>
                    <a:pt x="709" y="492"/>
                  </a:lnTo>
                  <a:lnTo>
                    <a:pt x="717" y="495"/>
                  </a:lnTo>
                  <a:lnTo>
                    <a:pt x="709" y="489"/>
                  </a:lnTo>
                  <a:lnTo>
                    <a:pt x="733" y="457"/>
                  </a:lnTo>
                  <a:lnTo>
                    <a:pt x="736" y="457"/>
                  </a:lnTo>
                  <a:lnTo>
                    <a:pt x="781" y="428"/>
                  </a:lnTo>
                  <a:lnTo>
                    <a:pt x="829" y="374"/>
                  </a:lnTo>
                  <a:lnTo>
                    <a:pt x="851" y="358"/>
                  </a:lnTo>
                  <a:lnTo>
                    <a:pt x="864" y="340"/>
                  </a:lnTo>
                  <a:lnTo>
                    <a:pt x="861" y="321"/>
                  </a:lnTo>
                  <a:lnTo>
                    <a:pt x="864" y="316"/>
                  </a:lnTo>
                  <a:lnTo>
                    <a:pt x="883" y="289"/>
                  </a:lnTo>
                  <a:lnTo>
                    <a:pt x="883" y="273"/>
                  </a:lnTo>
                  <a:lnTo>
                    <a:pt x="861" y="262"/>
                  </a:lnTo>
                  <a:lnTo>
                    <a:pt x="859" y="259"/>
                  </a:lnTo>
                  <a:lnTo>
                    <a:pt x="843" y="238"/>
                  </a:lnTo>
                  <a:lnTo>
                    <a:pt x="832" y="219"/>
                  </a:lnTo>
                  <a:lnTo>
                    <a:pt x="824" y="198"/>
                  </a:lnTo>
                  <a:lnTo>
                    <a:pt x="824" y="193"/>
                  </a:lnTo>
                  <a:lnTo>
                    <a:pt x="827" y="168"/>
                  </a:lnTo>
                  <a:lnTo>
                    <a:pt x="821" y="147"/>
                  </a:lnTo>
                  <a:lnTo>
                    <a:pt x="811" y="126"/>
                  </a:lnTo>
                  <a:lnTo>
                    <a:pt x="797" y="94"/>
                  </a:lnTo>
                  <a:lnTo>
                    <a:pt x="781" y="86"/>
                  </a:lnTo>
                  <a:lnTo>
                    <a:pt x="779" y="78"/>
                  </a:lnTo>
                  <a:lnTo>
                    <a:pt x="776" y="24"/>
                  </a:lnTo>
                  <a:lnTo>
                    <a:pt x="303" y="13"/>
                  </a:lnTo>
                  <a:lnTo>
                    <a:pt x="300" y="13"/>
                  </a:lnTo>
                  <a:lnTo>
                    <a:pt x="279" y="0"/>
                  </a:lnTo>
                  <a:lnTo>
                    <a:pt x="193" y="11"/>
                  </a:lnTo>
                  <a:lnTo>
                    <a:pt x="190" y="3"/>
                  </a:lnTo>
                  <a:lnTo>
                    <a:pt x="190" y="11"/>
                  </a:lnTo>
                  <a:lnTo>
                    <a:pt x="6" y="8"/>
                  </a:lnTo>
                  <a:lnTo>
                    <a:pt x="0" y="382"/>
                  </a:lnTo>
                  <a:close/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9335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8424" y="5874672"/>
            <a:ext cx="3116768" cy="69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6/24/2018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6/24/2018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6/24/2018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6/24/2018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6/24/2018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6/24/2018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6/24/2018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6/24/2018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6/24/2018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3012" y="6448427"/>
            <a:ext cx="5334000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12" y="6409623"/>
            <a:ext cx="1903412" cy="25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7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lifton@itsmarta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7086599" cy="304800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Clifton Corridor Transit Initiative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6324598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Presentation to Druid Hills Civic Association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June 20, 2018</a:t>
            </a:r>
          </a:p>
          <a:p>
            <a:endParaRPr lang="en-US" dirty="0"/>
          </a:p>
        </p:txBody>
      </p:sp>
      <p:pic>
        <p:nvPicPr>
          <p:cNvPr id="1027" name="Picture 3" descr="Z:\DMJM\Projects\Public\60322300 Clifton Corridor\900-Work\920-GIS or Graphics\Logos\Clifton Corridor Final Logo\Clifton Corridor Final Logo\CliftonCorridorFINALTransBkGrn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0011" y="561975"/>
            <a:ext cx="203358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86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3646" y="33600"/>
            <a:ext cx="9753600" cy="5635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Phase 1 – potential schedule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3657600"/>
            <a:ext cx="9753600" cy="275563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Next Steps: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000" dirty="0" smtClean="0"/>
              <a:t>Public and stakeholder outreach: determine best alternative and phasing</a:t>
            </a:r>
            <a:endParaRPr lang="en-US" sz="2000" dirty="0"/>
          </a:p>
          <a:p>
            <a:pPr marL="502920" indent="-457200">
              <a:buFont typeface="+mj-lt"/>
              <a:buAutoNum type="arabicPeriod"/>
            </a:pPr>
            <a:r>
              <a:rPr lang="en-US" sz="2000" dirty="0" smtClean="0"/>
              <a:t>Complete environmental documentation and publish EIS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000" dirty="0" smtClean="0"/>
              <a:t>Begin project development for federal funding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000" dirty="0" smtClean="0"/>
              <a:t>Engineering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0785" y="626514"/>
            <a:ext cx="11699616" cy="2878686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07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639" y="743117"/>
            <a:ext cx="9928773" cy="550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reeform 25"/>
          <p:cNvSpPr/>
          <p:nvPr/>
        </p:nvSpPr>
        <p:spPr>
          <a:xfrm>
            <a:off x="8113138" y="4378926"/>
            <a:ext cx="2913914" cy="728013"/>
          </a:xfrm>
          <a:custGeom>
            <a:avLst/>
            <a:gdLst>
              <a:gd name="connsiteX0" fmla="*/ 0 w 2331720"/>
              <a:gd name="connsiteY0" fmla="*/ 0 h 685800"/>
              <a:gd name="connsiteX1" fmla="*/ 335280 w 2331720"/>
              <a:gd name="connsiteY1" fmla="*/ 30480 h 685800"/>
              <a:gd name="connsiteX2" fmla="*/ 640080 w 2331720"/>
              <a:gd name="connsiteY2" fmla="*/ 83820 h 685800"/>
              <a:gd name="connsiteX3" fmla="*/ 944880 w 2331720"/>
              <a:gd name="connsiteY3" fmla="*/ 160020 h 685800"/>
              <a:gd name="connsiteX4" fmla="*/ 1821180 w 2331720"/>
              <a:gd name="connsiteY4" fmla="*/ 472440 h 685800"/>
              <a:gd name="connsiteX5" fmla="*/ 2331720 w 2331720"/>
              <a:gd name="connsiteY5" fmla="*/ 685800 h 685800"/>
              <a:gd name="connsiteX0" fmla="*/ 0 w 3289663"/>
              <a:gd name="connsiteY0" fmla="*/ 0 h 740228"/>
              <a:gd name="connsiteX1" fmla="*/ 1293223 w 3289663"/>
              <a:gd name="connsiteY1" fmla="*/ 84908 h 740228"/>
              <a:gd name="connsiteX2" fmla="*/ 1598023 w 3289663"/>
              <a:gd name="connsiteY2" fmla="*/ 138248 h 740228"/>
              <a:gd name="connsiteX3" fmla="*/ 1902823 w 3289663"/>
              <a:gd name="connsiteY3" fmla="*/ 214448 h 740228"/>
              <a:gd name="connsiteX4" fmla="*/ 2779123 w 3289663"/>
              <a:gd name="connsiteY4" fmla="*/ 526868 h 740228"/>
              <a:gd name="connsiteX5" fmla="*/ 3289663 w 3289663"/>
              <a:gd name="connsiteY5" fmla="*/ 740228 h 740228"/>
              <a:gd name="connsiteX0" fmla="*/ 0 w 3289663"/>
              <a:gd name="connsiteY0" fmla="*/ 0 h 740228"/>
              <a:gd name="connsiteX1" fmla="*/ 465908 w 3289663"/>
              <a:gd name="connsiteY1" fmla="*/ 84908 h 740228"/>
              <a:gd name="connsiteX2" fmla="*/ 1598023 w 3289663"/>
              <a:gd name="connsiteY2" fmla="*/ 138248 h 740228"/>
              <a:gd name="connsiteX3" fmla="*/ 1902823 w 3289663"/>
              <a:gd name="connsiteY3" fmla="*/ 214448 h 740228"/>
              <a:gd name="connsiteX4" fmla="*/ 2779123 w 3289663"/>
              <a:gd name="connsiteY4" fmla="*/ 526868 h 740228"/>
              <a:gd name="connsiteX5" fmla="*/ 3289663 w 3289663"/>
              <a:gd name="connsiteY5" fmla="*/ 740228 h 740228"/>
              <a:gd name="connsiteX0" fmla="*/ 0 w 3289663"/>
              <a:gd name="connsiteY0" fmla="*/ 0 h 740228"/>
              <a:gd name="connsiteX1" fmla="*/ 465908 w 3289663"/>
              <a:gd name="connsiteY1" fmla="*/ 84908 h 740228"/>
              <a:gd name="connsiteX2" fmla="*/ 1053738 w 3289663"/>
              <a:gd name="connsiteY2" fmla="*/ 236219 h 740228"/>
              <a:gd name="connsiteX3" fmla="*/ 1902823 w 3289663"/>
              <a:gd name="connsiteY3" fmla="*/ 214448 h 740228"/>
              <a:gd name="connsiteX4" fmla="*/ 2779123 w 3289663"/>
              <a:gd name="connsiteY4" fmla="*/ 526868 h 740228"/>
              <a:gd name="connsiteX5" fmla="*/ 3289663 w 3289663"/>
              <a:gd name="connsiteY5" fmla="*/ 740228 h 740228"/>
              <a:gd name="connsiteX0" fmla="*/ 0 w 3289663"/>
              <a:gd name="connsiteY0" fmla="*/ 0 h 740228"/>
              <a:gd name="connsiteX1" fmla="*/ 465908 w 3289663"/>
              <a:gd name="connsiteY1" fmla="*/ 84908 h 740228"/>
              <a:gd name="connsiteX2" fmla="*/ 1053738 w 3289663"/>
              <a:gd name="connsiteY2" fmla="*/ 236219 h 740228"/>
              <a:gd name="connsiteX3" fmla="*/ 1739537 w 3289663"/>
              <a:gd name="connsiteY3" fmla="*/ 464819 h 740228"/>
              <a:gd name="connsiteX4" fmla="*/ 2779123 w 3289663"/>
              <a:gd name="connsiteY4" fmla="*/ 526868 h 740228"/>
              <a:gd name="connsiteX5" fmla="*/ 3289663 w 3289663"/>
              <a:gd name="connsiteY5" fmla="*/ 740228 h 740228"/>
              <a:gd name="connsiteX0" fmla="*/ 0 w 3289663"/>
              <a:gd name="connsiteY0" fmla="*/ 0 h 740228"/>
              <a:gd name="connsiteX1" fmla="*/ 465908 w 3289663"/>
              <a:gd name="connsiteY1" fmla="*/ 84908 h 740228"/>
              <a:gd name="connsiteX2" fmla="*/ 1053738 w 3289663"/>
              <a:gd name="connsiteY2" fmla="*/ 236219 h 740228"/>
              <a:gd name="connsiteX3" fmla="*/ 1739537 w 3289663"/>
              <a:gd name="connsiteY3" fmla="*/ 464819 h 740228"/>
              <a:gd name="connsiteX4" fmla="*/ 2267495 w 3289663"/>
              <a:gd name="connsiteY4" fmla="*/ 613954 h 740228"/>
              <a:gd name="connsiteX5" fmla="*/ 3289663 w 3289663"/>
              <a:gd name="connsiteY5" fmla="*/ 740228 h 740228"/>
              <a:gd name="connsiteX0" fmla="*/ 0 w 3365863"/>
              <a:gd name="connsiteY0" fmla="*/ 0 h 772885"/>
              <a:gd name="connsiteX1" fmla="*/ 465908 w 3365863"/>
              <a:gd name="connsiteY1" fmla="*/ 84908 h 772885"/>
              <a:gd name="connsiteX2" fmla="*/ 1053738 w 3365863"/>
              <a:gd name="connsiteY2" fmla="*/ 236219 h 772885"/>
              <a:gd name="connsiteX3" fmla="*/ 1739537 w 3365863"/>
              <a:gd name="connsiteY3" fmla="*/ 464819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053738 w 3365863"/>
              <a:gd name="connsiteY2" fmla="*/ 236219 h 772885"/>
              <a:gd name="connsiteX3" fmla="*/ 1739537 w 3365863"/>
              <a:gd name="connsiteY3" fmla="*/ 464819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053738 w 3365863"/>
              <a:gd name="connsiteY2" fmla="*/ 236219 h 772885"/>
              <a:gd name="connsiteX3" fmla="*/ 1739537 w 3365863"/>
              <a:gd name="connsiteY3" fmla="*/ 464819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329963 w 3365863"/>
              <a:gd name="connsiteY2" fmla="*/ 645794 h 772885"/>
              <a:gd name="connsiteX3" fmla="*/ 1739537 w 3365863"/>
              <a:gd name="connsiteY3" fmla="*/ 464819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329963 w 3365863"/>
              <a:gd name="connsiteY2" fmla="*/ 645794 h 772885"/>
              <a:gd name="connsiteX3" fmla="*/ 1853837 w 3365863"/>
              <a:gd name="connsiteY3" fmla="*/ 741044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339488 w 3365863"/>
              <a:gd name="connsiteY2" fmla="*/ 712469 h 772885"/>
              <a:gd name="connsiteX3" fmla="*/ 1853837 w 3365863"/>
              <a:gd name="connsiteY3" fmla="*/ 741044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415688 w 3365863"/>
              <a:gd name="connsiteY2" fmla="*/ 712469 h 772885"/>
              <a:gd name="connsiteX3" fmla="*/ 1853837 w 3365863"/>
              <a:gd name="connsiteY3" fmla="*/ 741044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415688 w 3365863"/>
              <a:gd name="connsiteY2" fmla="*/ 712469 h 772885"/>
              <a:gd name="connsiteX3" fmla="*/ 1853837 w 3365863"/>
              <a:gd name="connsiteY3" fmla="*/ 741044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415688 w 3365863"/>
              <a:gd name="connsiteY2" fmla="*/ 712469 h 772885"/>
              <a:gd name="connsiteX3" fmla="*/ 1853837 w 3365863"/>
              <a:gd name="connsiteY3" fmla="*/ 741044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415688 w 3365863"/>
              <a:gd name="connsiteY2" fmla="*/ 712469 h 772885"/>
              <a:gd name="connsiteX3" fmla="*/ 1853837 w 3365863"/>
              <a:gd name="connsiteY3" fmla="*/ 741044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1271179"/>
              <a:gd name="connsiteX1" fmla="*/ 313508 w 3365863"/>
              <a:gd name="connsiteY1" fmla="*/ 323033 h 1271179"/>
              <a:gd name="connsiteX2" fmla="*/ 1415688 w 3365863"/>
              <a:gd name="connsiteY2" fmla="*/ 712469 h 1271179"/>
              <a:gd name="connsiteX3" fmla="*/ 1853837 w 3365863"/>
              <a:gd name="connsiteY3" fmla="*/ 741044 h 1271179"/>
              <a:gd name="connsiteX4" fmla="*/ 2600870 w 3365863"/>
              <a:gd name="connsiteY4" fmla="*/ 1271179 h 1271179"/>
              <a:gd name="connsiteX5" fmla="*/ 3365863 w 3365863"/>
              <a:gd name="connsiteY5" fmla="*/ 772885 h 1271179"/>
              <a:gd name="connsiteX0" fmla="*/ 0 w 3365863"/>
              <a:gd name="connsiteY0" fmla="*/ 0 h 1271179"/>
              <a:gd name="connsiteX1" fmla="*/ 313508 w 3365863"/>
              <a:gd name="connsiteY1" fmla="*/ 323033 h 1271179"/>
              <a:gd name="connsiteX2" fmla="*/ 1415688 w 3365863"/>
              <a:gd name="connsiteY2" fmla="*/ 712469 h 1271179"/>
              <a:gd name="connsiteX3" fmla="*/ 1853837 w 3365863"/>
              <a:gd name="connsiteY3" fmla="*/ 741044 h 1271179"/>
              <a:gd name="connsiteX4" fmla="*/ 2600870 w 3365863"/>
              <a:gd name="connsiteY4" fmla="*/ 1271179 h 1271179"/>
              <a:gd name="connsiteX5" fmla="*/ 3365863 w 3365863"/>
              <a:gd name="connsiteY5" fmla="*/ 772885 h 1271179"/>
              <a:gd name="connsiteX0" fmla="*/ 0 w 3146788"/>
              <a:gd name="connsiteY0" fmla="*/ 0 h 2020660"/>
              <a:gd name="connsiteX1" fmla="*/ 313508 w 3146788"/>
              <a:gd name="connsiteY1" fmla="*/ 323033 h 2020660"/>
              <a:gd name="connsiteX2" fmla="*/ 1415688 w 3146788"/>
              <a:gd name="connsiteY2" fmla="*/ 712469 h 2020660"/>
              <a:gd name="connsiteX3" fmla="*/ 1853837 w 3146788"/>
              <a:gd name="connsiteY3" fmla="*/ 741044 h 2020660"/>
              <a:gd name="connsiteX4" fmla="*/ 2600870 w 3146788"/>
              <a:gd name="connsiteY4" fmla="*/ 1271179 h 2020660"/>
              <a:gd name="connsiteX5" fmla="*/ 3146788 w 3146788"/>
              <a:gd name="connsiteY5" fmla="*/ 2020660 h 2020660"/>
              <a:gd name="connsiteX0" fmla="*/ 0 w 3051538"/>
              <a:gd name="connsiteY0" fmla="*/ 0 h 1792060"/>
              <a:gd name="connsiteX1" fmla="*/ 313508 w 3051538"/>
              <a:gd name="connsiteY1" fmla="*/ 323033 h 1792060"/>
              <a:gd name="connsiteX2" fmla="*/ 1415688 w 3051538"/>
              <a:gd name="connsiteY2" fmla="*/ 712469 h 1792060"/>
              <a:gd name="connsiteX3" fmla="*/ 1853837 w 3051538"/>
              <a:gd name="connsiteY3" fmla="*/ 741044 h 1792060"/>
              <a:gd name="connsiteX4" fmla="*/ 2600870 w 3051538"/>
              <a:gd name="connsiteY4" fmla="*/ 1271179 h 1792060"/>
              <a:gd name="connsiteX5" fmla="*/ 3051538 w 3051538"/>
              <a:gd name="connsiteY5" fmla="*/ 1792060 h 1792060"/>
              <a:gd name="connsiteX0" fmla="*/ 0 w 3022963"/>
              <a:gd name="connsiteY0" fmla="*/ 0 h 1782535"/>
              <a:gd name="connsiteX1" fmla="*/ 313508 w 3022963"/>
              <a:gd name="connsiteY1" fmla="*/ 323033 h 1782535"/>
              <a:gd name="connsiteX2" fmla="*/ 1415688 w 3022963"/>
              <a:gd name="connsiteY2" fmla="*/ 712469 h 1782535"/>
              <a:gd name="connsiteX3" fmla="*/ 1853837 w 3022963"/>
              <a:gd name="connsiteY3" fmla="*/ 741044 h 1782535"/>
              <a:gd name="connsiteX4" fmla="*/ 2600870 w 3022963"/>
              <a:gd name="connsiteY4" fmla="*/ 1271179 h 1782535"/>
              <a:gd name="connsiteX5" fmla="*/ 3022963 w 3022963"/>
              <a:gd name="connsiteY5" fmla="*/ 1782535 h 1782535"/>
              <a:gd name="connsiteX0" fmla="*/ 0 w 2965813"/>
              <a:gd name="connsiteY0" fmla="*/ 0 h 1706335"/>
              <a:gd name="connsiteX1" fmla="*/ 313508 w 2965813"/>
              <a:gd name="connsiteY1" fmla="*/ 323033 h 1706335"/>
              <a:gd name="connsiteX2" fmla="*/ 1415688 w 2965813"/>
              <a:gd name="connsiteY2" fmla="*/ 712469 h 1706335"/>
              <a:gd name="connsiteX3" fmla="*/ 1853837 w 2965813"/>
              <a:gd name="connsiteY3" fmla="*/ 741044 h 1706335"/>
              <a:gd name="connsiteX4" fmla="*/ 2600870 w 2965813"/>
              <a:gd name="connsiteY4" fmla="*/ 1271179 h 1706335"/>
              <a:gd name="connsiteX5" fmla="*/ 2965813 w 2965813"/>
              <a:gd name="connsiteY5" fmla="*/ 1706335 h 1706335"/>
              <a:gd name="connsiteX0" fmla="*/ 0 w 3003913"/>
              <a:gd name="connsiteY0" fmla="*/ 0 h 1744435"/>
              <a:gd name="connsiteX1" fmla="*/ 313508 w 3003913"/>
              <a:gd name="connsiteY1" fmla="*/ 323033 h 1744435"/>
              <a:gd name="connsiteX2" fmla="*/ 1415688 w 3003913"/>
              <a:gd name="connsiteY2" fmla="*/ 712469 h 1744435"/>
              <a:gd name="connsiteX3" fmla="*/ 1853837 w 3003913"/>
              <a:gd name="connsiteY3" fmla="*/ 741044 h 1744435"/>
              <a:gd name="connsiteX4" fmla="*/ 2600870 w 3003913"/>
              <a:gd name="connsiteY4" fmla="*/ 1271179 h 1744435"/>
              <a:gd name="connsiteX5" fmla="*/ 3003913 w 3003913"/>
              <a:gd name="connsiteY5" fmla="*/ 1744435 h 1744435"/>
              <a:gd name="connsiteX0" fmla="*/ 0 w 3003913"/>
              <a:gd name="connsiteY0" fmla="*/ 0 h 1744435"/>
              <a:gd name="connsiteX1" fmla="*/ 313508 w 3003913"/>
              <a:gd name="connsiteY1" fmla="*/ 323033 h 1744435"/>
              <a:gd name="connsiteX2" fmla="*/ 1415688 w 3003913"/>
              <a:gd name="connsiteY2" fmla="*/ 712469 h 1744435"/>
              <a:gd name="connsiteX3" fmla="*/ 1853837 w 3003913"/>
              <a:gd name="connsiteY3" fmla="*/ 741044 h 1744435"/>
              <a:gd name="connsiteX4" fmla="*/ 2600870 w 3003913"/>
              <a:gd name="connsiteY4" fmla="*/ 1271179 h 1744435"/>
              <a:gd name="connsiteX5" fmla="*/ 3003913 w 3003913"/>
              <a:gd name="connsiteY5" fmla="*/ 1744435 h 1744435"/>
              <a:gd name="connsiteX0" fmla="*/ 0 w 3003913"/>
              <a:gd name="connsiteY0" fmla="*/ 0 h 1744435"/>
              <a:gd name="connsiteX1" fmla="*/ 313508 w 3003913"/>
              <a:gd name="connsiteY1" fmla="*/ 323033 h 1744435"/>
              <a:gd name="connsiteX2" fmla="*/ 1415688 w 3003913"/>
              <a:gd name="connsiteY2" fmla="*/ 712469 h 1744435"/>
              <a:gd name="connsiteX3" fmla="*/ 1853837 w 3003913"/>
              <a:gd name="connsiteY3" fmla="*/ 741044 h 1744435"/>
              <a:gd name="connsiteX4" fmla="*/ 2600870 w 3003913"/>
              <a:gd name="connsiteY4" fmla="*/ 1271179 h 1744435"/>
              <a:gd name="connsiteX5" fmla="*/ 3003913 w 3003913"/>
              <a:gd name="connsiteY5" fmla="*/ 1744435 h 1744435"/>
              <a:gd name="connsiteX0" fmla="*/ 0 w 3003913"/>
              <a:gd name="connsiteY0" fmla="*/ 0 h 1744435"/>
              <a:gd name="connsiteX1" fmla="*/ 313508 w 3003913"/>
              <a:gd name="connsiteY1" fmla="*/ 323033 h 1744435"/>
              <a:gd name="connsiteX2" fmla="*/ 1415688 w 3003913"/>
              <a:gd name="connsiteY2" fmla="*/ 712469 h 1744435"/>
              <a:gd name="connsiteX3" fmla="*/ 1853837 w 3003913"/>
              <a:gd name="connsiteY3" fmla="*/ 741044 h 1744435"/>
              <a:gd name="connsiteX4" fmla="*/ 2600870 w 3003913"/>
              <a:gd name="connsiteY4" fmla="*/ 1271179 h 1744435"/>
              <a:gd name="connsiteX5" fmla="*/ 3003913 w 3003913"/>
              <a:gd name="connsiteY5" fmla="*/ 1744435 h 1744435"/>
              <a:gd name="connsiteX0" fmla="*/ 0 w 2975338"/>
              <a:gd name="connsiteY0" fmla="*/ 0 h 1687285"/>
              <a:gd name="connsiteX1" fmla="*/ 313508 w 2975338"/>
              <a:gd name="connsiteY1" fmla="*/ 323033 h 1687285"/>
              <a:gd name="connsiteX2" fmla="*/ 1415688 w 2975338"/>
              <a:gd name="connsiteY2" fmla="*/ 712469 h 1687285"/>
              <a:gd name="connsiteX3" fmla="*/ 1853837 w 2975338"/>
              <a:gd name="connsiteY3" fmla="*/ 741044 h 1687285"/>
              <a:gd name="connsiteX4" fmla="*/ 2600870 w 2975338"/>
              <a:gd name="connsiteY4" fmla="*/ 1271179 h 1687285"/>
              <a:gd name="connsiteX5" fmla="*/ 2975338 w 2975338"/>
              <a:gd name="connsiteY5" fmla="*/ 1687285 h 1687285"/>
              <a:gd name="connsiteX0" fmla="*/ 0 w 2946763"/>
              <a:gd name="connsiteY0" fmla="*/ 0 h 1696810"/>
              <a:gd name="connsiteX1" fmla="*/ 313508 w 2946763"/>
              <a:gd name="connsiteY1" fmla="*/ 323033 h 1696810"/>
              <a:gd name="connsiteX2" fmla="*/ 1415688 w 2946763"/>
              <a:gd name="connsiteY2" fmla="*/ 712469 h 1696810"/>
              <a:gd name="connsiteX3" fmla="*/ 1853837 w 2946763"/>
              <a:gd name="connsiteY3" fmla="*/ 741044 h 1696810"/>
              <a:gd name="connsiteX4" fmla="*/ 2600870 w 2946763"/>
              <a:gd name="connsiteY4" fmla="*/ 1271179 h 1696810"/>
              <a:gd name="connsiteX5" fmla="*/ 2946763 w 2946763"/>
              <a:gd name="connsiteY5" fmla="*/ 1696810 h 1696810"/>
              <a:gd name="connsiteX0" fmla="*/ 0 w 2947003"/>
              <a:gd name="connsiteY0" fmla="*/ 0 h 1696810"/>
              <a:gd name="connsiteX1" fmla="*/ 313508 w 2947003"/>
              <a:gd name="connsiteY1" fmla="*/ 323033 h 1696810"/>
              <a:gd name="connsiteX2" fmla="*/ 1415688 w 2947003"/>
              <a:gd name="connsiteY2" fmla="*/ 712469 h 1696810"/>
              <a:gd name="connsiteX3" fmla="*/ 1853837 w 2947003"/>
              <a:gd name="connsiteY3" fmla="*/ 741044 h 1696810"/>
              <a:gd name="connsiteX4" fmla="*/ 2600870 w 2947003"/>
              <a:gd name="connsiteY4" fmla="*/ 1271179 h 1696810"/>
              <a:gd name="connsiteX5" fmla="*/ 2946763 w 2947003"/>
              <a:gd name="connsiteY5" fmla="*/ 1696810 h 1696810"/>
              <a:gd name="connsiteX0" fmla="*/ 0 w 2946763"/>
              <a:gd name="connsiteY0" fmla="*/ 0 h 1696810"/>
              <a:gd name="connsiteX1" fmla="*/ 313508 w 2946763"/>
              <a:gd name="connsiteY1" fmla="*/ 323033 h 1696810"/>
              <a:gd name="connsiteX2" fmla="*/ 1415688 w 2946763"/>
              <a:gd name="connsiteY2" fmla="*/ 712469 h 1696810"/>
              <a:gd name="connsiteX3" fmla="*/ 1853837 w 2946763"/>
              <a:gd name="connsiteY3" fmla="*/ 741044 h 1696810"/>
              <a:gd name="connsiteX4" fmla="*/ 2600870 w 2946763"/>
              <a:gd name="connsiteY4" fmla="*/ 1271179 h 1696810"/>
              <a:gd name="connsiteX5" fmla="*/ 2946763 w 2946763"/>
              <a:gd name="connsiteY5" fmla="*/ 1696810 h 1696810"/>
              <a:gd name="connsiteX0" fmla="*/ 0 w 2942236"/>
              <a:gd name="connsiteY0" fmla="*/ 0 h 1719443"/>
              <a:gd name="connsiteX1" fmla="*/ 308981 w 2942236"/>
              <a:gd name="connsiteY1" fmla="*/ 345666 h 1719443"/>
              <a:gd name="connsiteX2" fmla="*/ 1411161 w 2942236"/>
              <a:gd name="connsiteY2" fmla="*/ 735102 h 1719443"/>
              <a:gd name="connsiteX3" fmla="*/ 1849310 w 2942236"/>
              <a:gd name="connsiteY3" fmla="*/ 763677 h 1719443"/>
              <a:gd name="connsiteX4" fmla="*/ 2596343 w 2942236"/>
              <a:gd name="connsiteY4" fmla="*/ 1293812 h 1719443"/>
              <a:gd name="connsiteX5" fmla="*/ 2942236 w 2942236"/>
              <a:gd name="connsiteY5" fmla="*/ 1719443 h 1719443"/>
              <a:gd name="connsiteX0" fmla="*/ 0 w 2955816"/>
              <a:gd name="connsiteY0" fmla="*/ 0 h 1719443"/>
              <a:gd name="connsiteX1" fmla="*/ 322561 w 2955816"/>
              <a:gd name="connsiteY1" fmla="*/ 345666 h 1719443"/>
              <a:gd name="connsiteX2" fmla="*/ 1424741 w 2955816"/>
              <a:gd name="connsiteY2" fmla="*/ 735102 h 1719443"/>
              <a:gd name="connsiteX3" fmla="*/ 1862890 w 2955816"/>
              <a:gd name="connsiteY3" fmla="*/ 763677 h 1719443"/>
              <a:gd name="connsiteX4" fmla="*/ 2609923 w 2955816"/>
              <a:gd name="connsiteY4" fmla="*/ 1293812 h 1719443"/>
              <a:gd name="connsiteX5" fmla="*/ 2955816 w 2955816"/>
              <a:gd name="connsiteY5" fmla="*/ 1719443 h 1719443"/>
              <a:gd name="connsiteX0" fmla="*/ 0 w 2955816"/>
              <a:gd name="connsiteY0" fmla="*/ 0 h 1719443"/>
              <a:gd name="connsiteX1" fmla="*/ 322561 w 2955816"/>
              <a:gd name="connsiteY1" fmla="*/ 345666 h 1719443"/>
              <a:gd name="connsiteX2" fmla="*/ 1424741 w 2955816"/>
              <a:gd name="connsiteY2" fmla="*/ 735102 h 1719443"/>
              <a:gd name="connsiteX3" fmla="*/ 1862890 w 2955816"/>
              <a:gd name="connsiteY3" fmla="*/ 763677 h 1719443"/>
              <a:gd name="connsiteX4" fmla="*/ 2609923 w 2955816"/>
              <a:gd name="connsiteY4" fmla="*/ 1293812 h 1719443"/>
              <a:gd name="connsiteX5" fmla="*/ 2955816 w 2955816"/>
              <a:gd name="connsiteY5" fmla="*/ 1719443 h 1719443"/>
              <a:gd name="connsiteX0" fmla="*/ 0 w 2955816"/>
              <a:gd name="connsiteY0" fmla="*/ 0 h 1719443"/>
              <a:gd name="connsiteX1" fmla="*/ 367828 w 2955816"/>
              <a:gd name="connsiteY1" fmla="*/ 463361 h 1719443"/>
              <a:gd name="connsiteX2" fmla="*/ 1424741 w 2955816"/>
              <a:gd name="connsiteY2" fmla="*/ 735102 h 1719443"/>
              <a:gd name="connsiteX3" fmla="*/ 1862890 w 2955816"/>
              <a:gd name="connsiteY3" fmla="*/ 763677 h 1719443"/>
              <a:gd name="connsiteX4" fmla="*/ 2609923 w 2955816"/>
              <a:gd name="connsiteY4" fmla="*/ 1293812 h 1719443"/>
              <a:gd name="connsiteX5" fmla="*/ 2955816 w 2955816"/>
              <a:gd name="connsiteY5" fmla="*/ 1719443 h 1719443"/>
              <a:gd name="connsiteX0" fmla="*/ 0 w 2955816"/>
              <a:gd name="connsiteY0" fmla="*/ 0 h 1719443"/>
              <a:gd name="connsiteX1" fmla="*/ 367828 w 2955816"/>
              <a:gd name="connsiteY1" fmla="*/ 463361 h 1719443"/>
              <a:gd name="connsiteX2" fmla="*/ 673303 w 2955816"/>
              <a:gd name="connsiteY2" fmla="*/ 947858 h 1719443"/>
              <a:gd name="connsiteX3" fmla="*/ 1862890 w 2955816"/>
              <a:gd name="connsiteY3" fmla="*/ 763677 h 1719443"/>
              <a:gd name="connsiteX4" fmla="*/ 2609923 w 2955816"/>
              <a:gd name="connsiteY4" fmla="*/ 1293812 h 1719443"/>
              <a:gd name="connsiteX5" fmla="*/ 2955816 w 2955816"/>
              <a:gd name="connsiteY5" fmla="*/ 1719443 h 1719443"/>
              <a:gd name="connsiteX0" fmla="*/ 0 w 2955816"/>
              <a:gd name="connsiteY0" fmla="*/ 0 h 1719443"/>
              <a:gd name="connsiteX1" fmla="*/ 367828 w 2955816"/>
              <a:gd name="connsiteY1" fmla="*/ 463361 h 1719443"/>
              <a:gd name="connsiteX2" fmla="*/ 673303 w 2955816"/>
              <a:gd name="connsiteY2" fmla="*/ 947858 h 1719443"/>
              <a:gd name="connsiteX3" fmla="*/ 1862890 w 2955816"/>
              <a:gd name="connsiteY3" fmla="*/ 763677 h 1719443"/>
              <a:gd name="connsiteX4" fmla="*/ 2609923 w 2955816"/>
              <a:gd name="connsiteY4" fmla="*/ 1293812 h 1719443"/>
              <a:gd name="connsiteX5" fmla="*/ 2955816 w 2955816"/>
              <a:gd name="connsiteY5" fmla="*/ 1719443 h 1719443"/>
              <a:gd name="connsiteX0" fmla="*/ 0 w 2955816"/>
              <a:gd name="connsiteY0" fmla="*/ 0 h 1719443"/>
              <a:gd name="connsiteX1" fmla="*/ 367828 w 2955816"/>
              <a:gd name="connsiteY1" fmla="*/ 463361 h 1719443"/>
              <a:gd name="connsiteX2" fmla="*/ 673303 w 2955816"/>
              <a:gd name="connsiteY2" fmla="*/ 947858 h 1719443"/>
              <a:gd name="connsiteX3" fmla="*/ 1862890 w 2955816"/>
              <a:gd name="connsiteY3" fmla="*/ 763677 h 1719443"/>
              <a:gd name="connsiteX4" fmla="*/ 2609923 w 2955816"/>
              <a:gd name="connsiteY4" fmla="*/ 1293812 h 1719443"/>
              <a:gd name="connsiteX5" fmla="*/ 2955816 w 2955816"/>
              <a:gd name="connsiteY5" fmla="*/ 1719443 h 1719443"/>
              <a:gd name="connsiteX0" fmla="*/ 0 w 2955816"/>
              <a:gd name="connsiteY0" fmla="*/ 0 h 1719443"/>
              <a:gd name="connsiteX1" fmla="*/ 390462 w 2955816"/>
              <a:gd name="connsiteY1" fmla="*/ 508628 h 1719443"/>
              <a:gd name="connsiteX2" fmla="*/ 673303 w 2955816"/>
              <a:gd name="connsiteY2" fmla="*/ 947858 h 1719443"/>
              <a:gd name="connsiteX3" fmla="*/ 1862890 w 2955816"/>
              <a:gd name="connsiteY3" fmla="*/ 763677 h 1719443"/>
              <a:gd name="connsiteX4" fmla="*/ 2609923 w 2955816"/>
              <a:gd name="connsiteY4" fmla="*/ 1293812 h 1719443"/>
              <a:gd name="connsiteX5" fmla="*/ 2955816 w 2955816"/>
              <a:gd name="connsiteY5" fmla="*/ 1719443 h 1719443"/>
              <a:gd name="connsiteX0" fmla="*/ 0 w 2955816"/>
              <a:gd name="connsiteY0" fmla="*/ 0 h 1719443"/>
              <a:gd name="connsiteX1" fmla="*/ 247170 w 2955816"/>
              <a:gd name="connsiteY1" fmla="*/ 290329 h 1719443"/>
              <a:gd name="connsiteX2" fmla="*/ 390462 w 2955816"/>
              <a:gd name="connsiteY2" fmla="*/ 508628 h 1719443"/>
              <a:gd name="connsiteX3" fmla="*/ 673303 w 2955816"/>
              <a:gd name="connsiteY3" fmla="*/ 947858 h 1719443"/>
              <a:gd name="connsiteX4" fmla="*/ 1862890 w 2955816"/>
              <a:gd name="connsiteY4" fmla="*/ 763677 h 1719443"/>
              <a:gd name="connsiteX5" fmla="*/ 2609923 w 2955816"/>
              <a:gd name="connsiteY5" fmla="*/ 1293812 h 1719443"/>
              <a:gd name="connsiteX6" fmla="*/ 2955816 w 2955816"/>
              <a:gd name="connsiteY6" fmla="*/ 1719443 h 1719443"/>
              <a:gd name="connsiteX0" fmla="*/ 0 w 2955816"/>
              <a:gd name="connsiteY0" fmla="*/ 0 h 1719443"/>
              <a:gd name="connsiteX1" fmla="*/ 247170 w 2955816"/>
              <a:gd name="connsiteY1" fmla="*/ 290329 h 1719443"/>
              <a:gd name="connsiteX2" fmla="*/ 404042 w 2955816"/>
              <a:gd name="connsiteY2" fmla="*/ 540315 h 1719443"/>
              <a:gd name="connsiteX3" fmla="*/ 673303 w 2955816"/>
              <a:gd name="connsiteY3" fmla="*/ 947858 h 1719443"/>
              <a:gd name="connsiteX4" fmla="*/ 1862890 w 2955816"/>
              <a:gd name="connsiteY4" fmla="*/ 763677 h 1719443"/>
              <a:gd name="connsiteX5" fmla="*/ 2609923 w 2955816"/>
              <a:gd name="connsiteY5" fmla="*/ 1293812 h 1719443"/>
              <a:gd name="connsiteX6" fmla="*/ 2955816 w 2955816"/>
              <a:gd name="connsiteY6" fmla="*/ 1719443 h 1719443"/>
              <a:gd name="connsiteX0" fmla="*/ 0 w 2955816"/>
              <a:gd name="connsiteY0" fmla="*/ 0 h 1719443"/>
              <a:gd name="connsiteX1" fmla="*/ 247170 w 2955816"/>
              <a:gd name="connsiteY1" fmla="*/ 290329 h 1719443"/>
              <a:gd name="connsiteX2" fmla="*/ 404042 w 2955816"/>
              <a:gd name="connsiteY2" fmla="*/ 540315 h 1719443"/>
              <a:gd name="connsiteX3" fmla="*/ 673303 w 2955816"/>
              <a:gd name="connsiteY3" fmla="*/ 947858 h 1719443"/>
              <a:gd name="connsiteX4" fmla="*/ 1862890 w 2955816"/>
              <a:gd name="connsiteY4" fmla="*/ 763677 h 1719443"/>
              <a:gd name="connsiteX5" fmla="*/ 2609923 w 2955816"/>
              <a:gd name="connsiteY5" fmla="*/ 1293812 h 1719443"/>
              <a:gd name="connsiteX6" fmla="*/ 2955816 w 2955816"/>
              <a:gd name="connsiteY6" fmla="*/ 1719443 h 1719443"/>
              <a:gd name="connsiteX0" fmla="*/ 0 w 2955816"/>
              <a:gd name="connsiteY0" fmla="*/ 0 h 1719443"/>
              <a:gd name="connsiteX1" fmla="*/ 247170 w 2955816"/>
              <a:gd name="connsiteY1" fmla="*/ 290329 h 1719443"/>
              <a:gd name="connsiteX2" fmla="*/ 404042 w 2955816"/>
              <a:gd name="connsiteY2" fmla="*/ 540315 h 1719443"/>
              <a:gd name="connsiteX3" fmla="*/ 673303 w 2955816"/>
              <a:gd name="connsiteY3" fmla="*/ 947858 h 1719443"/>
              <a:gd name="connsiteX4" fmla="*/ 1862890 w 2955816"/>
              <a:gd name="connsiteY4" fmla="*/ 763677 h 1719443"/>
              <a:gd name="connsiteX5" fmla="*/ 2609923 w 2955816"/>
              <a:gd name="connsiteY5" fmla="*/ 1293812 h 1719443"/>
              <a:gd name="connsiteX6" fmla="*/ 2955816 w 2955816"/>
              <a:gd name="connsiteY6" fmla="*/ 1719443 h 1719443"/>
              <a:gd name="connsiteX0" fmla="*/ 0 w 2955816"/>
              <a:gd name="connsiteY0" fmla="*/ 0 h 1719443"/>
              <a:gd name="connsiteX1" fmla="*/ 247170 w 2955816"/>
              <a:gd name="connsiteY1" fmla="*/ 290329 h 1719443"/>
              <a:gd name="connsiteX2" fmla="*/ 404042 w 2955816"/>
              <a:gd name="connsiteY2" fmla="*/ 540315 h 1719443"/>
              <a:gd name="connsiteX3" fmla="*/ 673303 w 2955816"/>
              <a:gd name="connsiteY3" fmla="*/ 947858 h 1719443"/>
              <a:gd name="connsiteX4" fmla="*/ 1862890 w 2955816"/>
              <a:gd name="connsiteY4" fmla="*/ 763677 h 1719443"/>
              <a:gd name="connsiteX5" fmla="*/ 2609923 w 2955816"/>
              <a:gd name="connsiteY5" fmla="*/ 1293812 h 1719443"/>
              <a:gd name="connsiteX6" fmla="*/ 2955816 w 2955816"/>
              <a:gd name="connsiteY6" fmla="*/ 1719443 h 1719443"/>
              <a:gd name="connsiteX0" fmla="*/ 0 w 2955816"/>
              <a:gd name="connsiteY0" fmla="*/ 0 h 1719443"/>
              <a:gd name="connsiteX1" fmla="*/ 247170 w 2955816"/>
              <a:gd name="connsiteY1" fmla="*/ 290329 h 1719443"/>
              <a:gd name="connsiteX2" fmla="*/ 404042 w 2955816"/>
              <a:gd name="connsiteY2" fmla="*/ 540315 h 1719443"/>
              <a:gd name="connsiteX3" fmla="*/ 673303 w 2955816"/>
              <a:gd name="connsiteY3" fmla="*/ 947858 h 1719443"/>
              <a:gd name="connsiteX4" fmla="*/ 1862890 w 2955816"/>
              <a:gd name="connsiteY4" fmla="*/ 763677 h 1719443"/>
              <a:gd name="connsiteX5" fmla="*/ 2609923 w 2955816"/>
              <a:gd name="connsiteY5" fmla="*/ 1293812 h 1719443"/>
              <a:gd name="connsiteX6" fmla="*/ 2955816 w 2955816"/>
              <a:gd name="connsiteY6" fmla="*/ 1719443 h 1719443"/>
              <a:gd name="connsiteX0" fmla="*/ 0 w 2955816"/>
              <a:gd name="connsiteY0" fmla="*/ 0 h 1719443"/>
              <a:gd name="connsiteX1" fmla="*/ 247170 w 2955816"/>
              <a:gd name="connsiteY1" fmla="*/ 290329 h 1719443"/>
              <a:gd name="connsiteX2" fmla="*/ 404042 w 2955816"/>
              <a:gd name="connsiteY2" fmla="*/ 540315 h 1719443"/>
              <a:gd name="connsiteX3" fmla="*/ 673303 w 2955816"/>
              <a:gd name="connsiteY3" fmla="*/ 947858 h 1719443"/>
              <a:gd name="connsiteX4" fmla="*/ 1862890 w 2955816"/>
              <a:gd name="connsiteY4" fmla="*/ 763677 h 1719443"/>
              <a:gd name="connsiteX5" fmla="*/ 2609923 w 2955816"/>
              <a:gd name="connsiteY5" fmla="*/ 1293812 h 1719443"/>
              <a:gd name="connsiteX6" fmla="*/ 2955816 w 2955816"/>
              <a:gd name="connsiteY6" fmla="*/ 1719443 h 1719443"/>
              <a:gd name="connsiteX0" fmla="*/ 0 w 2955816"/>
              <a:gd name="connsiteY0" fmla="*/ 0 h 1719443"/>
              <a:gd name="connsiteX1" fmla="*/ 247170 w 2955816"/>
              <a:gd name="connsiteY1" fmla="*/ 290329 h 1719443"/>
              <a:gd name="connsiteX2" fmla="*/ 408569 w 2955816"/>
              <a:gd name="connsiteY2" fmla="*/ 544842 h 1719443"/>
              <a:gd name="connsiteX3" fmla="*/ 673303 w 2955816"/>
              <a:gd name="connsiteY3" fmla="*/ 947858 h 1719443"/>
              <a:gd name="connsiteX4" fmla="*/ 1862890 w 2955816"/>
              <a:gd name="connsiteY4" fmla="*/ 763677 h 1719443"/>
              <a:gd name="connsiteX5" fmla="*/ 2609923 w 2955816"/>
              <a:gd name="connsiteY5" fmla="*/ 1293812 h 1719443"/>
              <a:gd name="connsiteX6" fmla="*/ 2955816 w 2955816"/>
              <a:gd name="connsiteY6" fmla="*/ 1719443 h 1719443"/>
              <a:gd name="connsiteX0" fmla="*/ 0 w 2955816"/>
              <a:gd name="connsiteY0" fmla="*/ 0 h 1719443"/>
              <a:gd name="connsiteX1" fmla="*/ 247170 w 2955816"/>
              <a:gd name="connsiteY1" fmla="*/ 290329 h 1719443"/>
              <a:gd name="connsiteX2" fmla="*/ 394988 w 2955816"/>
              <a:gd name="connsiteY2" fmla="*/ 553896 h 1719443"/>
              <a:gd name="connsiteX3" fmla="*/ 673303 w 2955816"/>
              <a:gd name="connsiteY3" fmla="*/ 947858 h 1719443"/>
              <a:gd name="connsiteX4" fmla="*/ 1862890 w 2955816"/>
              <a:gd name="connsiteY4" fmla="*/ 763677 h 1719443"/>
              <a:gd name="connsiteX5" fmla="*/ 2609923 w 2955816"/>
              <a:gd name="connsiteY5" fmla="*/ 1293812 h 1719443"/>
              <a:gd name="connsiteX6" fmla="*/ 2955816 w 2955816"/>
              <a:gd name="connsiteY6" fmla="*/ 1719443 h 1719443"/>
              <a:gd name="connsiteX0" fmla="*/ 0 w 2955816"/>
              <a:gd name="connsiteY0" fmla="*/ 0 h 1719443"/>
              <a:gd name="connsiteX1" fmla="*/ 247170 w 2955816"/>
              <a:gd name="connsiteY1" fmla="*/ 290329 h 1719443"/>
              <a:gd name="connsiteX2" fmla="*/ 394988 w 2955816"/>
              <a:gd name="connsiteY2" fmla="*/ 553896 h 1719443"/>
              <a:gd name="connsiteX3" fmla="*/ 673303 w 2955816"/>
              <a:gd name="connsiteY3" fmla="*/ 947858 h 1719443"/>
              <a:gd name="connsiteX4" fmla="*/ 1862890 w 2955816"/>
              <a:gd name="connsiteY4" fmla="*/ 763677 h 1719443"/>
              <a:gd name="connsiteX5" fmla="*/ 2609923 w 2955816"/>
              <a:gd name="connsiteY5" fmla="*/ 1293812 h 1719443"/>
              <a:gd name="connsiteX6" fmla="*/ 2955816 w 2955816"/>
              <a:gd name="connsiteY6" fmla="*/ 1719443 h 1719443"/>
              <a:gd name="connsiteX0" fmla="*/ 0 w 2955816"/>
              <a:gd name="connsiteY0" fmla="*/ 0 h 1719443"/>
              <a:gd name="connsiteX1" fmla="*/ 247170 w 2955816"/>
              <a:gd name="connsiteY1" fmla="*/ 290329 h 1719443"/>
              <a:gd name="connsiteX2" fmla="*/ 394988 w 2955816"/>
              <a:gd name="connsiteY2" fmla="*/ 553896 h 1719443"/>
              <a:gd name="connsiteX3" fmla="*/ 673303 w 2955816"/>
              <a:gd name="connsiteY3" fmla="*/ 947858 h 1719443"/>
              <a:gd name="connsiteX4" fmla="*/ 980177 w 2955816"/>
              <a:gd name="connsiteY4" fmla="*/ 899479 h 1719443"/>
              <a:gd name="connsiteX5" fmla="*/ 2609923 w 2955816"/>
              <a:gd name="connsiteY5" fmla="*/ 1293812 h 1719443"/>
              <a:gd name="connsiteX6" fmla="*/ 2955816 w 2955816"/>
              <a:gd name="connsiteY6" fmla="*/ 1719443 h 1719443"/>
              <a:gd name="connsiteX0" fmla="*/ 0 w 2955816"/>
              <a:gd name="connsiteY0" fmla="*/ 0 h 1761769"/>
              <a:gd name="connsiteX1" fmla="*/ 247170 w 2955816"/>
              <a:gd name="connsiteY1" fmla="*/ 290329 h 1761769"/>
              <a:gd name="connsiteX2" fmla="*/ 394988 w 2955816"/>
              <a:gd name="connsiteY2" fmla="*/ 553896 h 1761769"/>
              <a:gd name="connsiteX3" fmla="*/ 673303 w 2955816"/>
              <a:gd name="connsiteY3" fmla="*/ 947858 h 1761769"/>
              <a:gd name="connsiteX4" fmla="*/ 980177 w 2955816"/>
              <a:gd name="connsiteY4" fmla="*/ 899479 h 1761769"/>
              <a:gd name="connsiteX5" fmla="*/ 1826799 w 2955816"/>
              <a:gd name="connsiteY5" fmla="*/ 1705745 h 1761769"/>
              <a:gd name="connsiteX6" fmla="*/ 2955816 w 2955816"/>
              <a:gd name="connsiteY6" fmla="*/ 1719443 h 1761769"/>
              <a:gd name="connsiteX0" fmla="*/ 0 w 2955816"/>
              <a:gd name="connsiteY0" fmla="*/ 0 h 1761769"/>
              <a:gd name="connsiteX1" fmla="*/ 247170 w 2955816"/>
              <a:gd name="connsiteY1" fmla="*/ 290329 h 1761769"/>
              <a:gd name="connsiteX2" fmla="*/ 394988 w 2955816"/>
              <a:gd name="connsiteY2" fmla="*/ 553896 h 1761769"/>
              <a:gd name="connsiteX3" fmla="*/ 673303 w 2955816"/>
              <a:gd name="connsiteY3" fmla="*/ 947858 h 1761769"/>
              <a:gd name="connsiteX4" fmla="*/ 980177 w 2955816"/>
              <a:gd name="connsiteY4" fmla="*/ 917585 h 1761769"/>
              <a:gd name="connsiteX5" fmla="*/ 1826799 w 2955816"/>
              <a:gd name="connsiteY5" fmla="*/ 1705745 h 1761769"/>
              <a:gd name="connsiteX6" fmla="*/ 2955816 w 2955816"/>
              <a:gd name="connsiteY6" fmla="*/ 1719443 h 1761769"/>
              <a:gd name="connsiteX0" fmla="*/ 0 w 2955816"/>
              <a:gd name="connsiteY0" fmla="*/ 0 h 1761769"/>
              <a:gd name="connsiteX1" fmla="*/ 247170 w 2955816"/>
              <a:gd name="connsiteY1" fmla="*/ 290329 h 1761769"/>
              <a:gd name="connsiteX2" fmla="*/ 394988 w 2955816"/>
              <a:gd name="connsiteY2" fmla="*/ 553896 h 1761769"/>
              <a:gd name="connsiteX3" fmla="*/ 673303 w 2955816"/>
              <a:gd name="connsiteY3" fmla="*/ 947858 h 1761769"/>
              <a:gd name="connsiteX4" fmla="*/ 1020918 w 2955816"/>
              <a:gd name="connsiteY4" fmla="*/ 926638 h 1761769"/>
              <a:gd name="connsiteX5" fmla="*/ 1826799 w 2955816"/>
              <a:gd name="connsiteY5" fmla="*/ 1705745 h 1761769"/>
              <a:gd name="connsiteX6" fmla="*/ 2955816 w 2955816"/>
              <a:gd name="connsiteY6" fmla="*/ 1719443 h 1761769"/>
              <a:gd name="connsiteX0" fmla="*/ 0 w 2498616"/>
              <a:gd name="connsiteY0" fmla="*/ 0 h 2068001"/>
              <a:gd name="connsiteX1" fmla="*/ 247170 w 2498616"/>
              <a:gd name="connsiteY1" fmla="*/ 290329 h 2068001"/>
              <a:gd name="connsiteX2" fmla="*/ 394988 w 2498616"/>
              <a:gd name="connsiteY2" fmla="*/ 553896 h 2068001"/>
              <a:gd name="connsiteX3" fmla="*/ 673303 w 2498616"/>
              <a:gd name="connsiteY3" fmla="*/ 947858 h 2068001"/>
              <a:gd name="connsiteX4" fmla="*/ 1020918 w 2498616"/>
              <a:gd name="connsiteY4" fmla="*/ 926638 h 2068001"/>
              <a:gd name="connsiteX5" fmla="*/ 1826799 w 2498616"/>
              <a:gd name="connsiteY5" fmla="*/ 1705745 h 2068001"/>
              <a:gd name="connsiteX6" fmla="*/ 2498616 w 2498616"/>
              <a:gd name="connsiteY6" fmla="*/ 2068001 h 2068001"/>
              <a:gd name="connsiteX0" fmla="*/ 0 w 2498616"/>
              <a:gd name="connsiteY0" fmla="*/ 0 h 2068001"/>
              <a:gd name="connsiteX1" fmla="*/ 247170 w 2498616"/>
              <a:gd name="connsiteY1" fmla="*/ 290329 h 2068001"/>
              <a:gd name="connsiteX2" fmla="*/ 394988 w 2498616"/>
              <a:gd name="connsiteY2" fmla="*/ 553896 h 2068001"/>
              <a:gd name="connsiteX3" fmla="*/ 673303 w 2498616"/>
              <a:gd name="connsiteY3" fmla="*/ 947858 h 2068001"/>
              <a:gd name="connsiteX4" fmla="*/ 1020918 w 2498616"/>
              <a:gd name="connsiteY4" fmla="*/ 926638 h 2068001"/>
              <a:gd name="connsiteX5" fmla="*/ 1826799 w 2498616"/>
              <a:gd name="connsiteY5" fmla="*/ 1705745 h 2068001"/>
              <a:gd name="connsiteX6" fmla="*/ 2498616 w 2498616"/>
              <a:gd name="connsiteY6" fmla="*/ 2068001 h 2068001"/>
              <a:gd name="connsiteX0" fmla="*/ 0 w 2887915"/>
              <a:gd name="connsiteY0" fmla="*/ 0 h 1959360"/>
              <a:gd name="connsiteX1" fmla="*/ 247170 w 2887915"/>
              <a:gd name="connsiteY1" fmla="*/ 290329 h 1959360"/>
              <a:gd name="connsiteX2" fmla="*/ 394988 w 2887915"/>
              <a:gd name="connsiteY2" fmla="*/ 553896 h 1959360"/>
              <a:gd name="connsiteX3" fmla="*/ 673303 w 2887915"/>
              <a:gd name="connsiteY3" fmla="*/ 947858 h 1959360"/>
              <a:gd name="connsiteX4" fmla="*/ 1020918 w 2887915"/>
              <a:gd name="connsiteY4" fmla="*/ 926638 h 1959360"/>
              <a:gd name="connsiteX5" fmla="*/ 1826799 w 2887915"/>
              <a:gd name="connsiteY5" fmla="*/ 1705745 h 1959360"/>
              <a:gd name="connsiteX6" fmla="*/ 2887915 w 2887915"/>
              <a:gd name="connsiteY6" fmla="*/ 1959360 h 1959360"/>
              <a:gd name="connsiteX0" fmla="*/ 0 w 2887915"/>
              <a:gd name="connsiteY0" fmla="*/ 0 h 2054391"/>
              <a:gd name="connsiteX1" fmla="*/ 247170 w 2887915"/>
              <a:gd name="connsiteY1" fmla="*/ 290329 h 2054391"/>
              <a:gd name="connsiteX2" fmla="*/ 394988 w 2887915"/>
              <a:gd name="connsiteY2" fmla="*/ 553896 h 2054391"/>
              <a:gd name="connsiteX3" fmla="*/ 673303 w 2887915"/>
              <a:gd name="connsiteY3" fmla="*/ 947858 h 2054391"/>
              <a:gd name="connsiteX4" fmla="*/ 1020918 w 2887915"/>
              <a:gd name="connsiteY4" fmla="*/ 926638 h 2054391"/>
              <a:gd name="connsiteX5" fmla="*/ 1826799 w 2887915"/>
              <a:gd name="connsiteY5" fmla="*/ 1705745 h 2054391"/>
              <a:gd name="connsiteX6" fmla="*/ 2887915 w 2887915"/>
              <a:gd name="connsiteY6" fmla="*/ 1959360 h 2054391"/>
              <a:gd name="connsiteX0" fmla="*/ 0 w 2783800"/>
              <a:gd name="connsiteY0" fmla="*/ 0 h 2050602"/>
              <a:gd name="connsiteX1" fmla="*/ 247170 w 2783800"/>
              <a:gd name="connsiteY1" fmla="*/ 290329 h 2050602"/>
              <a:gd name="connsiteX2" fmla="*/ 394988 w 2783800"/>
              <a:gd name="connsiteY2" fmla="*/ 553896 h 2050602"/>
              <a:gd name="connsiteX3" fmla="*/ 673303 w 2783800"/>
              <a:gd name="connsiteY3" fmla="*/ 947858 h 2050602"/>
              <a:gd name="connsiteX4" fmla="*/ 1020918 w 2783800"/>
              <a:gd name="connsiteY4" fmla="*/ 926638 h 2050602"/>
              <a:gd name="connsiteX5" fmla="*/ 1826799 w 2783800"/>
              <a:gd name="connsiteY5" fmla="*/ 1705745 h 2050602"/>
              <a:gd name="connsiteX6" fmla="*/ 2783800 w 2783800"/>
              <a:gd name="connsiteY6" fmla="*/ 1954833 h 2050602"/>
              <a:gd name="connsiteX0" fmla="*/ 0 w 2806434"/>
              <a:gd name="connsiteY0" fmla="*/ 0 h 2088943"/>
              <a:gd name="connsiteX1" fmla="*/ 247170 w 2806434"/>
              <a:gd name="connsiteY1" fmla="*/ 290329 h 2088943"/>
              <a:gd name="connsiteX2" fmla="*/ 394988 w 2806434"/>
              <a:gd name="connsiteY2" fmla="*/ 553896 h 2088943"/>
              <a:gd name="connsiteX3" fmla="*/ 673303 w 2806434"/>
              <a:gd name="connsiteY3" fmla="*/ 947858 h 2088943"/>
              <a:gd name="connsiteX4" fmla="*/ 1020918 w 2806434"/>
              <a:gd name="connsiteY4" fmla="*/ 926638 h 2088943"/>
              <a:gd name="connsiteX5" fmla="*/ 1826799 w 2806434"/>
              <a:gd name="connsiteY5" fmla="*/ 1705745 h 2088943"/>
              <a:gd name="connsiteX6" fmla="*/ 2806434 w 2806434"/>
              <a:gd name="connsiteY6" fmla="*/ 2000100 h 2088943"/>
              <a:gd name="connsiteX0" fmla="*/ 0 w 2806434"/>
              <a:gd name="connsiteY0" fmla="*/ 0 h 2031677"/>
              <a:gd name="connsiteX1" fmla="*/ 247170 w 2806434"/>
              <a:gd name="connsiteY1" fmla="*/ 290329 h 2031677"/>
              <a:gd name="connsiteX2" fmla="*/ 394988 w 2806434"/>
              <a:gd name="connsiteY2" fmla="*/ 553896 h 2031677"/>
              <a:gd name="connsiteX3" fmla="*/ 673303 w 2806434"/>
              <a:gd name="connsiteY3" fmla="*/ 947858 h 2031677"/>
              <a:gd name="connsiteX4" fmla="*/ 1020918 w 2806434"/>
              <a:gd name="connsiteY4" fmla="*/ 926638 h 2031677"/>
              <a:gd name="connsiteX5" fmla="*/ 1826799 w 2806434"/>
              <a:gd name="connsiteY5" fmla="*/ 1705745 h 2031677"/>
              <a:gd name="connsiteX6" fmla="*/ 2806434 w 2806434"/>
              <a:gd name="connsiteY6" fmla="*/ 2000100 h 2031677"/>
              <a:gd name="connsiteX0" fmla="*/ 0 w 2806434"/>
              <a:gd name="connsiteY0" fmla="*/ 0 h 2004840"/>
              <a:gd name="connsiteX1" fmla="*/ 247170 w 2806434"/>
              <a:gd name="connsiteY1" fmla="*/ 290329 h 2004840"/>
              <a:gd name="connsiteX2" fmla="*/ 394988 w 2806434"/>
              <a:gd name="connsiteY2" fmla="*/ 553896 h 2004840"/>
              <a:gd name="connsiteX3" fmla="*/ 673303 w 2806434"/>
              <a:gd name="connsiteY3" fmla="*/ 947858 h 2004840"/>
              <a:gd name="connsiteX4" fmla="*/ 1020918 w 2806434"/>
              <a:gd name="connsiteY4" fmla="*/ 926638 h 2004840"/>
              <a:gd name="connsiteX5" fmla="*/ 1826799 w 2806434"/>
              <a:gd name="connsiteY5" fmla="*/ 1705745 h 2004840"/>
              <a:gd name="connsiteX6" fmla="*/ 2806434 w 2806434"/>
              <a:gd name="connsiteY6" fmla="*/ 2000100 h 2004840"/>
              <a:gd name="connsiteX0" fmla="*/ 0 w 2806434"/>
              <a:gd name="connsiteY0" fmla="*/ 0 h 2010576"/>
              <a:gd name="connsiteX1" fmla="*/ 247170 w 2806434"/>
              <a:gd name="connsiteY1" fmla="*/ 290329 h 2010576"/>
              <a:gd name="connsiteX2" fmla="*/ 394988 w 2806434"/>
              <a:gd name="connsiteY2" fmla="*/ 553896 h 2010576"/>
              <a:gd name="connsiteX3" fmla="*/ 673303 w 2806434"/>
              <a:gd name="connsiteY3" fmla="*/ 947858 h 2010576"/>
              <a:gd name="connsiteX4" fmla="*/ 1020918 w 2806434"/>
              <a:gd name="connsiteY4" fmla="*/ 926638 h 2010576"/>
              <a:gd name="connsiteX5" fmla="*/ 1600462 w 2806434"/>
              <a:gd name="connsiteY5" fmla="*/ 1823440 h 2010576"/>
              <a:gd name="connsiteX6" fmla="*/ 2806434 w 2806434"/>
              <a:gd name="connsiteY6" fmla="*/ 2000100 h 2010576"/>
              <a:gd name="connsiteX0" fmla="*/ 0 w 2806434"/>
              <a:gd name="connsiteY0" fmla="*/ 0 h 2007687"/>
              <a:gd name="connsiteX1" fmla="*/ 247170 w 2806434"/>
              <a:gd name="connsiteY1" fmla="*/ 290329 h 2007687"/>
              <a:gd name="connsiteX2" fmla="*/ 394988 w 2806434"/>
              <a:gd name="connsiteY2" fmla="*/ 553896 h 2007687"/>
              <a:gd name="connsiteX3" fmla="*/ 673303 w 2806434"/>
              <a:gd name="connsiteY3" fmla="*/ 947858 h 2007687"/>
              <a:gd name="connsiteX4" fmla="*/ 1020918 w 2806434"/>
              <a:gd name="connsiteY4" fmla="*/ 926638 h 2007687"/>
              <a:gd name="connsiteX5" fmla="*/ 1600462 w 2806434"/>
              <a:gd name="connsiteY5" fmla="*/ 1823440 h 2007687"/>
              <a:gd name="connsiteX6" fmla="*/ 2806434 w 2806434"/>
              <a:gd name="connsiteY6" fmla="*/ 2000100 h 2007687"/>
              <a:gd name="connsiteX0" fmla="*/ 0 w 2806434"/>
              <a:gd name="connsiteY0" fmla="*/ 0 h 2007687"/>
              <a:gd name="connsiteX1" fmla="*/ 247170 w 2806434"/>
              <a:gd name="connsiteY1" fmla="*/ 290329 h 2007687"/>
              <a:gd name="connsiteX2" fmla="*/ 394988 w 2806434"/>
              <a:gd name="connsiteY2" fmla="*/ 553896 h 2007687"/>
              <a:gd name="connsiteX3" fmla="*/ 673303 w 2806434"/>
              <a:gd name="connsiteY3" fmla="*/ 947858 h 2007687"/>
              <a:gd name="connsiteX4" fmla="*/ 613512 w 2806434"/>
              <a:gd name="connsiteY4" fmla="*/ 1438158 h 2007687"/>
              <a:gd name="connsiteX5" fmla="*/ 1600462 w 2806434"/>
              <a:gd name="connsiteY5" fmla="*/ 1823440 h 2007687"/>
              <a:gd name="connsiteX6" fmla="*/ 2806434 w 2806434"/>
              <a:gd name="connsiteY6" fmla="*/ 2000100 h 2007687"/>
              <a:gd name="connsiteX0" fmla="*/ 0 w 2806434"/>
              <a:gd name="connsiteY0" fmla="*/ 0 h 2007687"/>
              <a:gd name="connsiteX1" fmla="*/ 247170 w 2806434"/>
              <a:gd name="connsiteY1" fmla="*/ 290329 h 2007687"/>
              <a:gd name="connsiteX2" fmla="*/ 394988 w 2806434"/>
              <a:gd name="connsiteY2" fmla="*/ 553896 h 2007687"/>
              <a:gd name="connsiteX3" fmla="*/ 673303 w 2806434"/>
              <a:gd name="connsiteY3" fmla="*/ 947858 h 2007687"/>
              <a:gd name="connsiteX4" fmla="*/ 613512 w 2806434"/>
              <a:gd name="connsiteY4" fmla="*/ 1438158 h 2007687"/>
              <a:gd name="connsiteX5" fmla="*/ 1600462 w 2806434"/>
              <a:gd name="connsiteY5" fmla="*/ 1823440 h 2007687"/>
              <a:gd name="connsiteX6" fmla="*/ 2806434 w 2806434"/>
              <a:gd name="connsiteY6" fmla="*/ 2000100 h 2007687"/>
              <a:gd name="connsiteX0" fmla="*/ 0 w 2806434"/>
              <a:gd name="connsiteY0" fmla="*/ 0 h 2007687"/>
              <a:gd name="connsiteX1" fmla="*/ 247170 w 2806434"/>
              <a:gd name="connsiteY1" fmla="*/ 290329 h 2007687"/>
              <a:gd name="connsiteX2" fmla="*/ 394988 w 2806434"/>
              <a:gd name="connsiteY2" fmla="*/ 553896 h 2007687"/>
              <a:gd name="connsiteX3" fmla="*/ 220629 w 2806434"/>
              <a:gd name="connsiteY3" fmla="*/ 1282836 h 2007687"/>
              <a:gd name="connsiteX4" fmla="*/ 613512 w 2806434"/>
              <a:gd name="connsiteY4" fmla="*/ 1438158 h 2007687"/>
              <a:gd name="connsiteX5" fmla="*/ 1600462 w 2806434"/>
              <a:gd name="connsiteY5" fmla="*/ 1823440 h 2007687"/>
              <a:gd name="connsiteX6" fmla="*/ 2806434 w 2806434"/>
              <a:gd name="connsiteY6" fmla="*/ 2000100 h 2007687"/>
              <a:gd name="connsiteX0" fmla="*/ 0 w 2806434"/>
              <a:gd name="connsiteY0" fmla="*/ 0 h 2007687"/>
              <a:gd name="connsiteX1" fmla="*/ 247170 w 2806434"/>
              <a:gd name="connsiteY1" fmla="*/ 290329 h 2007687"/>
              <a:gd name="connsiteX2" fmla="*/ 394988 w 2806434"/>
              <a:gd name="connsiteY2" fmla="*/ 553896 h 2007687"/>
              <a:gd name="connsiteX3" fmla="*/ 220629 w 2806434"/>
              <a:gd name="connsiteY3" fmla="*/ 1282836 h 2007687"/>
              <a:gd name="connsiteX4" fmla="*/ 613512 w 2806434"/>
              <a:gd name="connsiteY4" fmla="*/ 1438158 h 2007687"/>
              <a:gd name="connsiteX5" fmla="*/ 1600462 w 2806434"/>
              <a:gd name="connsiteY5" fmla="*/ 1823440 h 2007687"/>
              <a:gd name="connsiteX6" fmla="*/ 2806434 w 2806434"/>
              <a:gd name="connsiteY6" fmla="*/ 2000100 h 2007687"/>
              <a:gd name="connsiteX0" fmla="*/ 0 w 2806434"/>
              <a:gd name="connsiteY0" fmla="*/ 0 h 2007687"/>
              <a:gd name="connsiteX1" fmla="*/ 247170 w 2806434"/>
              <a:gd name="connsiteY1" fmla="*/ 290329 h 2007687"/>
              <a:gd name="connsiteX2" fmla="*/ 394988 w 2806434"/>
              <a:gd name="connsiteY2" fmla="*/ 553896 h 2007687"/>
              <a:gd name="connsiteX3" fmla="*/ 220629 w 2806434"/>
              <a:gd name="connsiteY3" fmla="*/ 1282836 h 2007687"/>
              <a:gd name="connsiteX4" fmla="*/ 613512 w 2806434"/>
              <a:gd name="connsiteY4" fmla="*/ 1438158 h 2007687"/>
              <a:gd name="connsiteX5" fmla="*/ 1600462 w 2806434"/>
              <a:gd name="connsiteY5" fmla="*/ 1823440 h 2007687"/>
              <a:gd name="connsiteX6" fmla="*/ 2806434 w 2806434"/>
              <a:gd name="connsiteY6" fmla="*/ 2000100 h 2007687"/>
              <a:gd name="connsiteX0" fmla="*/ 0 w 2806434"/>
              <a:gd name="connsiteY0" fmla="*/ 0 h 2007687"/>
              <a:gd name="connsiteX1" fmla="*/ 247170 w 2806434"/>
              <a:gd name="connsiteY1" fmla="*/ 290329 h 2007687"/>
              <a:gd name="connsiteX2" fmla="*/ 394988 w 2806434"/>
              <a:gd name="connsiteY2" fmla="*/ 553896 h 2007687"/>
              <a:gd name="connsiteX3" fmla="*/ 220629 w 2806434"/>
              <a:gd name="connsiteY3" fmla="*/ 1282836 h 2007687"/>
              <a:gd name="connsiteX4" fmla="*/ 613512 w 2806434"/>
              <a:gd name="connsiteY4" fmla="*/ 1438158 h 2007687"/>
              <a:gd name="connsiteX5" fmla="*/ 1600462 w 2806434"/>
              <a:gd name="connsiteY5" fmla="*/ 1823440 h 2007687"/>
              <a:gd name="connsiteX6" fmla="*/ 2806434 w 2806434"/>
              <a:gd name="connsiteY6" fmla="*/ 2000100 h 2007687"/>
              <a:gd name="connsiteX0" fmla="*/ 7686 w 2814120"/>
              <a:gd name="connsiteY0" fmla="*/ 0 h 2007687"/>
              <a:gd name="connsiteX1" fmla="*/ 254856 w 2814120"/>
              <a:gd name="connsiteY1" fmla="*/ 290329 h 2007687"/>
              <a:gd name="connsiteX2" fmla="*/ 4321 w 2814120"/>
              <a:gd name="connsiteY2" fmla="*/ 1305333 h 2007687"/>
              <a:gd name="connsiteX3" fmla="*/ 228315 w 2814120"/>
              <a:gd name="connsiteY3" fmla="*/ 1282836 h 2007687"/>
              <a:gd name="connsiteX4" fmla="*/ 621198 w 2814120"/>
              <a:gd name="connsiteY4" fmla="*/ 1438158 h 2007687"/>
              <a:gd name="connsiteX5" fmla="*/ 1608148 w 2814120"/>
              <a:gd name="connsiteY5" fmla="*/ 1823440 h 2007687"/>
              <a:gd name="connsiteX6" fmla="*/ 2814120 w 2814120"/>
              <a:gd name="connsiteY6" fmla="*/ 2000100 h 2007687"/>
              <a:gd name="connsiteX0" fmla="*/ 7686 w 2814120"/>
              <a:gd name="connsiteY0" fmla="*/ 0 h 2007687"/>
              <a:gd name="connsiteX1" fmla="*/ 254856 w 2814120"/>
              <a:gd name="connsiteY1" fmla="*/ 290329 h 2007687"/>
              <a:gd name="connsiteX2" fmla="*/ 4321 w 2814120"/>
              <a:gd name="connsiteY2" fmla="*/ 1305333 h 2007687"/>
              <a:gd name="connsiteX3" fmla="*/ 228315 w 2814120"/>
              <a:gd name="connsiteY3" fmla="*/ 1282836 h 2007687"/>
              <a:gd name="connsiteX4" fmla="*/ 621198 w 2814120"/>
              <a:gd name="connsiteY4" fmla="*/ 1438158 h 2007687"/>
              <a:gd name="connsiteX5" fmla="*/ 1608148 w 2814120"/>
              <a:gd name="connsiteY5" fmla="*/ 1823440 h 2007687"/>
              <a:gd name="connsiteX6" fmla="*/ 2814120 w 2814120"/>
              <a:gd name="connsiteY6" fmla="*/ 2000100 h 2007687"/>
              <a:gd name="connsiteX0" fmla="*/ 7686 w 2814120"/>
              <a:gd name="connsiteY0" fmla="*/ 0 h 2007687"/>
              <a:gd name="connsiteX1" fmla="*/ 254856 w 2814120"/>
              <a:gd name="connsiteY1" fmla="*/ 290329 h 2007687"/>
              <a:gd name="connsiteX2" fmla="*/ 4321 w 2814120"/>
              <a:gd name="connsiteY2" fmla="*/ 1305333 h 2007687"/>
              <a:gd name="connsiteX3" fmla="*/ 228315 w 2814120"/>
              <a:gd name="connsiteY3" fmla="*/ 1282836 h 2007687"/>
              <a:gd name="connsiteX4" fmla="*/ 621198 w 2814120"/>
              <a:gd name="connsiteY4" fmla="*/ 1438158 h 2007687"/>
              <a:gd name="connsiteX5" fmla="*/ 1608148 w 2814120"/>
              <a:gd name="connsiteY5" fmla="*/ 1823440 h 2007687"/>
              <a:gd name="connsiteX6" fmla="*/ 2814120 w 2814120"/>
              <a:gd name="connsiteY6" fmla="*/ 2000100 h 2007687"/>
              <a:gd name="connsiteX0" fmla="*/ 7686 w 2814120"/>
              <a:gd name="connsiteY0" fmla="*/ 0 h 2007687"/>
              <a:gd name="connsiteX1" fmla="*/ 254856 w 2814120"/>
              <a:gd name="connsiteY1" fmla="*/ 290329 h 2007687"/>
              <a:gd name="connsiteX2" fmla="*/ 4321 w 2814120"/>
              <a:gd name="connsiteY2" fmla="*/ 1305333 h 2007687"/>
              <a:gd name="connsiteX3" fmla="*/ 228315 w 2814120"/>
              <a:gd name="connsiteY3" fmla="*/ 1282836 h 2007687"/>
              <a:gd name="connsiteX4" fmla="*/ 621198 w 2814120"/>
              <a:gd name="connsiteY4" fmla="*/ 1438158 h 2007687"/>
              <a:gd name="connsiteX5" fmla="*/ 1608148 w 2814120"/>
              <a:gd name="connsiteY5" fmla="*/ 1823440 h 2007687"/>
              <a:gd name="connsiteX6" fmla="*/ 2814120 w 2814120"/>
              <a:gd name="connsiteY6" fmla="*/ 2000100 h 2007687"/>
              <a:gd name="connsiteX0" fmla="*/ 19022 w 2825456"/>
              <a:gd name="connsiteY0" fmla="*/ 0 h 2007687"/>
              <a:gd name="connsiteX1" fmla="*/ 15657 w 2825456"/>
              <a:gd name="connsiteY1" fmla="*/ 1305333 h 2007687"/>
              <a:gd name="connsiteX2" fmla="*/ 239651 w 2825456"/>
              <a:gd name="connsiteY2" fmla="*/ 1282836 h 2007687"/>
              <a:gd name="connsiteX3" fmla="*/ 632534 w 2825456"/>
              <a:gd name="connsiteY3" fmla="*/ 1438158 h 2007687"/>
              <a:gd name="connsiteX4" fmla="*/ 1619484 w 2825456"/>
              <a:gd name="connsiteY4" fmla="*/ 1823440 h 2007687"/>
              <a:gd name="connsiteX5" fmla="*/ 2825456 w 2825456"/>
              <a:gd name="connsiteY5" fmla="*/ 2000100 h 2007687"/>
              <a:gd name="connsiteX0" fmla="*/ 0 w 2809799"/>
              <a:gd name="connsiteY0" fmla="*/ 23215 h 725569"/>
              <a:gd name="connsiteX1" fmla="*/ 223994 w 2809799"/>
              <a:gd name="connsiteY1" fmla="*/ 718 h 725569"/>
              <a:gd name="connsiteX2" fmla="*/ 616877 w 2809799"/>
              <a:gd name="connsiteY2" fmla="*/ 156040 h 725569"/>
              <a:gd name="connsiteX3" fmla="*/ 1603827 w 2809799"/>
              <a:gd name="connsiteY3" fmla="*/ 541322 h 725569"/>
              <a:gd name="connsiteX4" fmla="*/ 2809799 w 2809799"/>
              <a:gd name="connsiteY4" fmla="*/ 717982 h 725569"/>
              <a:gd name="connsiteX0" fmla="*/ 0 w 2913914"/>
              <a:gd name="connsiteY0" fmla="*/ 49983 h 725177"/>
              <a:gd name="connsiteX1" fmla="*/ 328109 w 2913914"/>
              <a:gd name="connsiteY1" fmla="*/ 326 h 725177"/>
              <a:gd name="connsiteX2" fmla="*/ 720992 w 2913914"/>
              <a:gd name="connsiteY2" fmla="*/ 155648 h 725177"/>
              <a:gd name="connsiteX3" fmla="*/ 1707942 w 2913914"/>
              <a:gd name="connsiteY3" fmla="*/ 540930 h 725177"/>
              <a:gd name="connsiteX4" fmla="*/ 2913914 w 2913914"/>
              <a:gd name="connsiteY4" fmla="*/ 717590 h 725177"/>
              <a:gd name="connsiteX0" fmla="*/ 0 w 2913914"/>
              <a:gd name="connsiteY0" fmla="*/ 50240 h 725434"/>
              <a:gd name="connsiteX1" fmla="*/ 328109 w 2913914"/>
              <a:gd name="connsiteY1" fmla="*/ 583 h 725434"/>
              <a:gd name="connsiteX2" fmla="*/ 720992 w 2913914"/>
              <a:gd name="connsiteY2" fmla="*/ 155905 h 725434"/>
              <a:gd name="connsiteX3" fmla="*/ 1707942 w 2913914"/>
              <a:gd name="connsiteY3" fmla="*/ 541187 h 725434"/>
              <a:gd name="connsiteX4" fmla="*/ 2913914 w 2913914"/>
              <a:gd name="connsiteY4" fmla="*/ 717847 h 725434"/>
              <a:gd name="connsiteX0" fmla="*/ 0 w 2913914"/>
              <a:gd name="connsiteY0" fmla="*/ 81619 h 725126"/>
              <a:gd name="connsiteX1" fmla="*/ 328109 w 2913914"/>
              <a:gd name="connsiteY1" fmla="*/ 275 h 725126"/>
              <a:gd name="connsiteX2" fmla="*/ 720992 w 2913914"/>
              <a:gd name="connsiteY2" fmla="*/ 155597 h 725126"/>
              <a:gd name="connsiteX3" fmla="*/ 1707942 w 2913914"/>
              <a:gd name="connsiteY3" fmla="*/ 540879 h 725126"/>
              <a:gd name="connsiteX4" fmla="*/ 2913914 w 2913914"/>
              <a:gd name="connsiteY4" fmla="*/ 717539 h 725126"/>
              <a:gd name="connsiteX0" fmla="*/ 0 w 2913914"/>
              <a:gd name="connsiteY0" fmla="*/ 81909 h 725416"/>
              <a:gd name="connsiteX1" fmla="*/ 328109 w 2913914"/>
              <a:gd name="connsiteY1" fmla="*/ 565 h 725416"/>
              <a:gd name="connsiteX2" fmla="*/ 720992 w 2913914"/>
              <a:gd name="connsiteY2" fmla="*/ 155887 h 725416"/>
              <a:gd name="connsiteX3" fmla="*/ 1707942 w 2913914"/>
              <a:gd name="connsiteY3" fmla="*/ 541169 h 725416"/>
              <a:gd name="connsiteX4" fmla="*/ 2913914 w 2913914"/>
              <a:gd name="connsiteY4" fmla="*/ 717829 h 725416"/>
              <a:gd name="connsiteX0" fmla="*/ 0 w 2913914"/>
              <a:gd name="connsiteY0" fmla="*/ 82297 h 725804"/>
              <a:gd name="connsiteX1" fmla="*/ 328109 w 2913914"/>
              <a:gd name="connsiteY1" fmla="*/ 953 h 725804"/>
              <a:gd name="connsiteX2" fmla="*/ 720992 w 2913914"/>
              <a:gd name="connsiteY2" fmla="*/ 156275 h 725804"/>
              <a:gd name="connsiteX3" fmla="*/ 1707942 w 2913914"/>
              <a:gd name="connsiteY3" fmla="*/ 541557 h 725804"/>
              <a:gd name="connsiteX4" fmla="*/ 2913914 w 2913914"/>
              <a:gd name="connsiteY4" fmla="*/ 718217 h 725804"/>
              <a:gd name="connsiteX0" fmla="*/ 0 w 2913914"/>
              <a:gd name="connsiteY0" fmla="*/ 84506 h 728013"/>
              <a:gd name="connsiteX1" fmla="*/ 328109 w 2913914"/>
              <a:gd name="connsiteY1" fmla="*/ 3162 h 728013"/>
              <a:gd name="connsiteX2" fmla="*/ 720992 w 2913914"/>
              <a:gd name="connsiteY2" fmla="*/ 158484 h 728013"/>
              <a:gd name="connsiteX3" fmla="*/ 1707942 w 2913914"/>
              <a:gd name="connsiteY3" fmla="*/ 543766 h 728013"/>
              <a:gd name="connsiteX4" fmla="*/ 2913914 w 2913914"/>
              <a:gd name="connsiteY4" fmla="*/ 720426 h 72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3914" h="728013">
                <a:moveTo>
                  <a:pt x="0" y="84506"/>
                </a:moveTo>
                <a:cubicBezTo>
                  <a:pt x="113394" y="-14127"/>
                  <a:pt x="236218" y="-1473"/>
                  <a:pt x="328109" y="3162"/>
                </a:cubicBezTo>
                <a:cubicBezTo>
                  <a:pt x="404749" y="9668"/>
                  <a:pt x="653406" y="120291"/>
                  <a:pt x="720992" y="158484"/>
                </a:cubicBezTo>
                <a:cubicBezTo>
                  <a:pt x="1010744" y="321617"/>
                  <a:pt x="1154791" y="367620"/>
                  <a:pt x="1707942" y="543766"/>
                </a:cubicBezTo>
                <a:cubicBezTo>
                  <a:pt x="1950932" y="660777"/>
                  <a:pt x="2037843" y="756097"/>
                  <a:pt x="2913914" y="720426"/>
                </a:cubicBezTo>
              </a:path>
            </a:pathLst>
          </a:cu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429353" y="2443818"/>
            <a:ext cx="2783800" cy="2050602"/>
          </a:xfrm>
          <a:custGeom>
            <a:avLst/>
            <a:gdLst>
              <a:gd name="connsiteX0" fmla="*/ 0 w 2331720"/>
              <a:gd name="connsiteY0" fmla="*/ 0 h 685800"/>
              <a:gd name="connsiteX1" fmla="*/ 335280 w 2331720"/>
              <a:gd name="connsiteY1" fmla="*/ 30480 h 685800"/>
              <a:gd name="connsiteX2" fmla="*/ 640080 w 2331720"/>
              <a:gd name="connsiteY2" fmla="*/ 83820 h 685800"/>
              <a:gd name="connsiteX3" fmla="*/ 944880 w 2331720"/>
              <a:gd name="connsiteY3" fmla="*/ 160020 h 685800"/>
              <a:gd name="connsiteX4" fmla="*/ 1821180 w 2331720"/>
              <a:gd name="connsiteY4" fmla="*/ 472440 h 685800"/>
              <a:gd name="connsiteX5" fmla="*/ 2331720 w 2331720"/>
              <a:gd name="connsiteY5" fmla="*/ 685800 h 685800"/>
              <a:gd name="connsiteX0" fmla="*/ 0 w 3289663"/>
              <a:gd name="connsiteY0" fmla="*/ 0 h 740228"/>
              <a:gd name="connsiteX1" fmla="*/ 1293223 w 3289663"/>
              <a:gd name="connsiteY1" fmla="*/ 84908 h 740228"/>
              <a:gd name="connsiteX2" fmla="*/ 1598023 w 3289663"/>
              <a:gd name="connsiteY2" fmla="*/ 138248 h 740228"/>
              <a:gd name="connsiteX3" fmla="*/ 1902823 w 3289663"/>
              <a:gd name="connsiteY3" fmla="*/ 214448 h 740228"/>
              <a:gd name="connsiteX4" fmla="*/ 2779123 w 3289663"/>
              <a:gd name="connsiteY4" fmla="*/ 526868 h 740228"/>
              <a:gd name="connsiteX5" fmla="*/ 3289663 w 3289663"/>
              <a:gd name="connsiteY5" fmla="*/ 740228 h 740228"/>
              <a:gd name="connsiteX0" fmla="*/ 0 w 3289663"/>
              <a:gd name="connsiteY0" fmla="*/ 0 h 740228"/>
              <a:gd name="connsiteX1" fmla="*/ 465908 w 3289663"/>
              <a:gd name="connsiteY1" fmla="*/ 84908 h 740228"/>
              <a:gd name="connsiteX2" fmla="*/ 1598023 w 3289663"/>
              <a:gd name="connsiteY2" fmla="*/ 138248 h 740228"/>
              <a:gd name="connsiteX3" fmla="*/ 1902823 w 3289663"/>
              <a:gd name="connsiteY3" fmla="*/ 214448 h 740228"/>
              <a:gd name="connsiteX4" fmla="*/ 2779123 w 3289663"/>
              <a:gd name="connsiteY4" fmla="*/ 526868 h 740228"/>
              <a:gd name="connsiteX5" fmla="*/ 3289663 w 3289663"/>
              <a:gd name="connsiteY5" fmla="*/ 740228 h 740228"/>
              <a:gd name="connsiteX0" fmla="*/ 0 w 3289663"/>
              <a:gd name="connsiteY0" fmla="*/ 0 h 740228"/>
              <a:gd name="connsiteX1" fmla="*/ 465908 w 3289663"/>
              <a:gd name="connsiteY1" fmla="*/ 84908 h 740228"/>
              <a:gd name="connsiteX2" fmla="*/ 1053738 w 3289663"/>
              <a:gd name="connsiteY2" fmla="*/ 236219 h 740228"/>
              <a:gd name="connsiteX3" fmla="*/ 1902823 w 3289663"/>
              <a:gd name="connsiteY3" fmla="*/ 214448 h 740228"/>
              <a:gd name="connsiteX4" fmla="*/ 2779123 w 3289663"/>
              <a:gd name="connsiteY4" fmla="*/ 526868 h 740228"/>
              <a:gd name="connsiteX5" fmla="*/ 3289663 w 3289663"/>
              <a:gd name="connsiteY5" fmla="*/ 740228 h 740228"/>
              <a:gd name="connsiteX0" fmla="*/ 0 w 3289663"/>
              <a:gd name="connsiteY0" fmla="*/ 0 h 740228"/>
              <a:gd name="connsiteX1" fmla="*/ 465908 w 3289663"/>
              <a:gd name="connsiteY1" fmla="*/ 84908 h 740228"/>
              <a:gd name="connsiteX2" fmla="*/ 1053738 w 3289663"/>
              <a:gd name="connsiteY2" fmla="*/ 236219 h 740228"/>
              <a:gd name="connsiteX3" fmla="*/ 1739537 w 3289663"/>
              <a:gd name="connsiteY3" fmla="*/ 464819 h 740228"/>
              <a:gd name="connsiteX4" fmla="*/ 2779123 w 3289663"/>
              <a:gd name="connsiteY4" fmla="*/ 526868 h 740228"/>
              <a:gd name="connsiteX5" fmla="*/ 3289663 w 3289663"/>
              <a:gd name="connsiteY5" fmla="*/ 740228 h 740228"/>
              <a:gd name="connsiteX0" fmla="*/ 0 w 3289663"/>
              <a:gd name="connsiteY0" fmla="*/ 0 h 740228"/>
              <a:gd name="connsiteX1" fmla="*/ 465908 w 3289663"/>
              <a:gd name="connsiteY1" fmla="*/ 84908 h 740228"/>
              <a:gd name="connsiteX2" fmla="*/ 1053738 w 3289663"/>
              <a:gd name="connsiteY2" fmla="*/ 236219 h 740228"/>
              <a:gd name="connsiteX3" fmla="*/ 1739537 w 3289663"/>
              <a:gd name="connsiteY3" fmla="*/ 464819 h 740228"/>
              <a:gd name="connsiteX4" fmla="*/ 2267495 w 3289663"/>
              <a:gd name="connsiteY4" fmla="*/ 613954 h 740228"/>
              <a:gd name="connsiteX5" fmla="*/ 3289663 w 3289663"/>
              <a:gd name="connsiteY5" fmla="*/ 740228 h 740228"/>
              <a:gd name="connsiteX0" fmla="*/ 0 w 3365863"/>
              <a:gd name="connsiteY0" fmla="*/ 0 h 772885"/>
              <a:gd name="connsiteX1" fmla="*/ 465908 w 3365863"/>
              <a:gd name="connsiteY1" fmla="*/ 84908 h 772885"/>
              <a:gd name="connsiteX2" fmla="*/ 1053738 w 3365863"/>
              <a:gd name="connsiteY2" fmla="*/ 236219 h 772885"/>
              <a:gd name="connsiteX3" fmla="*/ 1739537 w 3365863"/>
              <a:gd name="connsiteY3" fmla="*/ 464819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053738 w 3365863"/>
              <a:gd name="connsiteY2" fmla="*/ 236219 h 772885"/>
              <a:gd name="connsiteX3" fmla="*/ 1739537 w 3365863"/>
              <a:gd name="connsiteY3" fmla="*/ 464819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053738 w 3365863"/>
              <a:gd name="connsiteY2" fmla="*/ 236219 h 772885"/>
              <a:gd name="connsiteX3" fmla="*/ 1739537 w 3365863"/>
              <a:gd name="connsiteY3" fmla="*/ 464819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329963 w 3365863"/>
              <a:gd name="connsiteY2" fmla="*/ 645794 h 772885"/>
              <a:gd name="connsiteX3" fmla="*/ 1739537 w 3365863"/>
              <a:gd name="connsiteY3" fmla="*/ 464819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329963 w 3365863"/>
              <a:gd name="connsiteY2" fmla="*/ 645794 h 772885"/>
              <a:gd name="connsiteX3" fmla="*/ 1853837 w 3365863"/>
              <a:gd name="connsiteY3" fmla="*/ 741044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339488 w 3365863"/>
              <a:gd name="connsiteY2" fmla="*/ 712469 h 772885"/>
              <a:gd name="connsiteX3" fmla="*/ 1853837 w 3365863"/>
              <a:gd name="connsiteY3" fmla="*/ 741044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415688 w 3365863"/>
              <a:gd name="connsiteY2" fmla="*/ 712469 h 772885"/>
              <a:gd name="connsiteX3" fmla="*/ 1853837 w 3365863"/>
              <a:gd name="connsiteY3" fmla="*/ 741044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415688 w 3365863"/>
              <a:gd name="connsiteY2" fmla="*/ 712469 h 772885"/>
              <a:gd name="connsiteX3" fmla="*/ 1853837 w 3365863"/>
              <a:gd name="connsiteY3" fmla="*/ 741044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415688 w 3365863"/>
              <a:gd name="connsiteY2" fmla="*/ 712469 h 772885"/>
              <a:gd name="connsiteX3" fmla="*/ 1853837 w 3365863"/>
              <a:gd name="connsiteY3" fmla="*/ 741044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415688 w 3365863"/>
              <a:gd name="connsiteY2" fmla="*/ 712469 h 772885"/>
              <a:gd name="connsiteX3" fmla="*/ 1853837 w 3365863"/>
              <a:gd name="connsiteY3" fmla="*/ 741044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1271179"/>
              <a:gd name="connsiteX1" fmla="*/ 313508 w 3365863"/>
              <a:gd name="connsiteY1" fmla="*/ 323033 h 1271179"/>
              <a:gd name="connsiteX2" fmla="*/ 1415688 w 3365863"/>
              <a:gd name="connsiteY2" fmla="*/ 712469 h 1271179"/>
              <a:gd name="connsiteX3" fmla="*/ 1853837 w 3365863"/>
              <a:gd name="connsiteY3" fmla="*/ 741044 h 1271179"/>
              <a:gd name="connsiteX4" fmla="*/ 2600870 w 3365863"/>
              <a:gd name="connsiteY4" fmla="*/ 1271179 h 1271179"/>
              <a:gd name="connsiteX5" fmla="*/ 3365863 w 3365863"/>
              <a:gd name="connsiteY5" fmla="*/ 772885 h 1271179"/>
              <a:gd name="connsiteX0" fmla="*/ 0 w 3365863"/>
              <a:gd name="connsiteY0" fmla="*/ 0 h 1271179"/>
              <a:gd name="connsiteX1" fmla="*/ 313508 w 3365863"/>
              <a:gd name="connsiteY1" fmla="*/ 323033 h 1271179"/>
              <a:gd name="connsiteX2" fmla="*/ 1415688 w 3365863"/>
              <a:gd name="connsiteY2" fmla="*/ 712469 h 1271179"/>
              <a:gd name="connsiteX3" fmla="*/ 1853837 w 3365863"/>
              <a:gd name="connsiteY3" fmla="*/ 741044 h 1271179"/>
              <a:gd name="connsiteX4" fmla="*/ 2600870 w 3365863"/>
              <a:gd name="connsiteY4" fmla="*/ 1271179 h 1271179"/>
              <a:gd name="connsiteX5" fmla="*/ 3365863 w 3365863"/>
              <a:gd name="connsiteY5" fmla="*/ 772885 h 1271179"/>
              <a:gd name="connsiteX0" fmla="*/ 0 w 3146788"/>
              <a:gd name="connsiteY0" fmla="*/ 0 h 2020660"/>
              <a:gd name="connsiteX1" fmla="*/ 313508 w 3146788"/>
              <a:gd name="connsiteY1" fmla="*/ 323033 h 2020660"/>
              <a:gd name="connsiteX2" fmla="*/ 1415688 w 3146788"/>
              <a:gd name="connsiteY2" fmla="*/ 712469 h 2020660"/>
              <a:gd name="connsiteX3" fmla="*/ 1853837 w 3146788"/>
              <a:gd name="connsiteY3" fmla="*/ 741044 h 2020660"/>
              <a:gd name="connsiteX4" fmla="*/ 2600870 w 3146788"/>
              <a:gd name="connsiteY4" fmla="*/ 1271179 h 2020660"/>
              <a:gd name="connsiteX5" fmla="*/ 3146788 w 3146788"/>
              <a:gd name="connsiteY5" fmla="*/ 2020660 h 2020660"/>
              <a:gd name="connsiteX0" fmla="*/ 0 w 3051538"/>
              <a:gd name="connsiteY0" fmla="*/ 0 h 1792060"/>
              <a:gd name="connsiteX1" fmla="*/ 313508 w 3051538"/>
              <a:gd name="connsiteY1" fmla="*/ 323033 h 1792060"/>
              <a:gd name="connsiteX2" fmla="*/ 1415688 w 3051538"/>
              <a:gd name="connsiteY2" fmla="*/ 712469 h 1792060"/>
              <a:gd name="connsiteX3" fmla="*/ 1853837 w 3051538"/>
              <a:gd name="connsiteY3" fmla="*/ 741044 h 1792060"/>
              <a:gd name="connsiteX4" fmla="*/ 2600870 w 3051538"/>
              <a:gd name="connsiteY4" fmla="*/ 1271179 h 1792060"/>
              <a:gd name="connsiteX5" fmla="*/ 3051538 w 3051538"/>
              <a:gd name="connsiteY5" fmla="*/ 1792060 h 1792060"/>
              <a:gd name="connsiteX0" fmla="*/ 0 w 3022963"/>
              <a:gd name="connsiteY0" fmla="*/ 0 h 1782535"/>
              <a:gd name="connsiteX1" fmla="*/ 313508 w 3022963"/>
              <a:gd name="connsiteY1" fmla="*/ 323033 h 1782535"/>
              <a:gd name="connsiteX2" fmla="*/ 1415688 w 3022963"/>
              <a:gd name="connsiteY2" fmla="*/ 712469 h 1782535"/>
              <a:gd name="connsiteX3" fmla="*/ 1853837 w 3022963"/>
              <a:gd name="connsiteY3" fmla="*/ 741044 h 1782535"/>
              <a:gd name="connsiteX4" fmla="*/ 2600870 w 3022963"/>
              <a:gd name="connsiteY4" fmla="*/ 1271179 h 1782535"/>
              <a:gd name="connsiteX5" fmla="*/ 3022963 w 3022963"/>
              <a:gd name="connsiteY5" fmla="*/ 1782535 h 1782535"/>
              <a:gd name="connsiteX0" fmla="*/ 0 w 2965813"/>
              <a:gd name="connsiteY0" fmla="*/ 0 h 1706335"/>
              <a:gd name="connsiteX1" fmla="*/ 313508 w 2965813"/>
              <a:gd name="connsiteY1" fmla="*/ 323033 h 1706335"/>
              <a:gd name="connsiteX2" fmla="*/ 1415688 w 2965813"/>
              <a:gd name="connsiteY2" fmla="*/ 712469 h 1706335"/>
              <a:gd name="connsiteX3" fmla="*/ 1853837 w 2965813"/>
              <a:gd name="connsiteY3" fmla="*/ 741044 h 1706335"/>
              <a:gd name="connsiteX4" fmla="*/ 2600870 w 2965813"/>
              <a:gd name="connsiteY4" fmla="*/ 1271179 h 1706335"/>
              <a:gd name="connsiteX5" fmla="*/ 2965813 w 2965813"/>
              <a:gd name="connsiteY5" fmla="*/ 1706335 h 1706335"/>
              <a:gd name="connsiteX0" fmla="*/ 0 w 3003913"/>
              <a:gd name="connsiteY0" fmla="*/ 0 h 1744435"/>
              <a:gd name="connsiteX1" fmla="*/ 313508 w 3003913"/>
              <a:gd name="connsiteY1" fmla="*/ 323033 h 1744435"/>
              <a:gd name="connsiteX2" fmla="*/ 1415688 w 3003913"/>
              <a:gd name="connsiteY2" fmla="*/ 712469 h 1744435"/>
              <a:gd name="connsiteX3" fmla="*/ 1853837 w 3003913"/>
              <a:gd name="connsiteY3" fmla="*/ 741044 h 1744435"/>
              <a:gd name="connsiteX4" fmla="*/ 2600870 w 3003913"/>
              <a:gd name="connsiteY4" fmla="*/ 1271179 h 1744435"/>
              <a:gd name="connsiteX5" fmla="*/ 3003913 w 3003913"/>
              <a:gd name="connsiteY5" fmla="*/ 1744435 h 1744435"/>
              <a:gd name="connsiteX0" fmla="*/ 0 w 3003913"/>
              <a:gd name="connsiteY0" fmla="*/ 0 h 1744435"/>
              <a:gd name="connsiteX1" fmla="*/ 313508 w 3003913"/>
              <a:gd name="connsiteY1" fmla="*/ 323033 h 1744435"/>
              <a:gd name="connsiteX2" fmla="*/ 1415688 w 3003913"/>
              <a:gd name="connsiteY2" fmla="*/ 712469 h 1744435"/>
              <a:gd name="connsiteX3" fmla="*/ 1853837 w 3003913"/>
              <a:gd name="connsiteY3" fmla="*/ 741044 h 1744435"/>
              <a:gd name="connsiteX4" fmla="*/ 2600870 w 3003913"/>
              <a:gd name="connsiteY4" fmla="*/ 1271179 h 1744435"/>
              <a:gd name="connsiteX5" fmla="*/ 3003913 w 3003913"/>
              <a:gd name="connsiteY5" fmla="*/ 1744435 h 1744435"/>
              <a:gd name="connsiteX0" fmla="*/ 0 w 3003913"/>
              <a:gd name="connsiteY0" fmla="*/ 0 h 1744435"/>
              <a:gd name="connsiteX1" fmla="*/ 313508 w 3003913"/>
              <a:gd name="connsiteY1" fmla="*/ 323033 h 1744435"/>
              <a:gd name="connsiteX2" fmla="*/ 1415688 w 3003913"/>
              <a:gd name="connsiteY2" fmla="*/ 712469 h 1744435"/>
              <a:gd name="connsiteX3" fmla="*/ 1853837 w 3003913"/>
              <a:gd name="connsiteY3" fmla="*/ 741044 h 1744435"/>
              <a:gd name="connsiteX4" fmla="*/ 2600870 w 3003913"/>
              <a:gd name="connsiteY4" fmla="*/ 1271179 h 1744435"/>
              <a:gd name="connsiteX5" fmla="*/ 3003913 w 3003913"/>
              <a:gd name="connsiteY5" fmla="*/ 1744435 h 1744435"/>
              <a:gd name="connsiteX0" fmla="*/ 0 w 3003913"/>
              <a:gd name="connsiteY0" fmla="*/ 0 h 1744435"/>
              <a:gd name="connsiteX1" fmla="*/ 313508 w 3003913"/>
              <a:gd name="connsiteY1" fmla="*/ 323033 h 1744435"/>
              <a:gd name="connsiteX2" fmla="*/ 1415688 w 3003913"/>
              <a:gd name="connsiteY2" fmla="*/ 712469 h 1744435"/>
              <a:gd name="connsiteX3" fmla="*/ 1853837 w 3003913"/>
              <a:gd name="connsiteY3" fmla="*/ 741044 h 1744435"/>
              <a:gd name="connsiteX4" fmla="*/ 2600870 w 3003913"/>
              <a:gd name="connsiteY4" fmla="*/ 1271179 h 1744435"/>
              <a:gd name="connsiteX5" fmla="*/ 3003913 w 3003913"/>
              <a:gd name="connsiteY5" fmla="*/ 1744435 h 1744435"/>
              <a:gd name="connsiteX0" fmla="*/ 0 w 2975338"/>
              <a:gd name="connsiteY0" fmla="*/ 0 h 1687285"/>
              <a:gd name="connsiteX1" fmla="*/ 313508 w 2975338"/>
              <a:gd name="connsiteY1" fmla="*/ 323033 h 1687285"/>
              <a:gd name="connsiteX2" fmla="*/ 1415688 w 2975338"/>
              <a:gd name="connsiteY2" fmla="*/ 712469 h 1687285"/>
              <a:gd name="connsiteX3" fmla="*/ 1853837 w 2975338"/>
              <a:gd name="connsiteY3" fmla="*/ 741044 h 1687285"/>
              <a:gd name="connsiteX4" fmla="*/ 2600870 w 2975338"/>
              <a:gd name="connsiteY4" fmla="*/ 1271179 h 1687285"/>
              <a:gd name="connsiteX5" fmla="*/ 2975338 w 2975338"/>
              <a:gd name="connsiteY5" fmla="*/ 1687285 h 1687285"/>
              <a:gd name="connsiteX0" fmla="*/ 0 w 2946763"/>
              <a:gd name="connsiteY0" fmla="*/ 0 h 1696810"/>
              <a:gd name="connsiteX1" fmla="*/ 313508 w 2946763"/>
              <a:gd name="connsiteY1" fmla="*/ 323033 h 1696810"/>
              <a:gd name="connsiteX2" fmla="*/ 1415688 w 2946763"/>
              <a:gd name="connsiteY2" fmla="*/ 712469 h 1696810"/>
              <a:gd name="connsiteX3" fmla="*/ 1853837 w 2946763"/>
              <a:gd name="connsiteY3" fmla="*/ 741044 h 1696810"/>
              <a:gd name="connsiteX4" fmla="*/ 2600870 w 2946763"/>
              <a:gd name="connsiteY4" fmla="*/ 1271179 h 1696810"/>
              <a:gd name="connsiteX5" fmla="*/ 2946763 w 2946763"/>
              <a:gd name="connsiteY5" fmla="*/ 1696810 h 1696810"/>
              <a:gd name="connsiteX0" fmla="*/ 0 w 2947003"/>
              <a:gd name="connsiteY0" fmla="*/ 0 h 1696810"/>
              <a:gd name="connsiteX1" fmla="*/ 313508 w 2947003"/>
              <a:gd name="connsiteY1" fmla="*/ 323033 h 1696810"/>
              <a:gd name="connsiteX2" fmla="*/ 1415688 w 2947003"/>
              <a:gd name="connsiteY2" fmla="*/ 712469 h 1696810"/>
              <a:gd name="connsiteX3" fmla="*/ 1853837 w 2947003"/>
              <a:gd name="connsiteY3" fmla="*/ 741044 h 1696810"/>
              <a:gd name="connsiteX4" fmla="*/ 2600870 w 2947003"/>
              <a:gd name="connsiteY4" fmla="*/ 1271179 h 1696810"/>
              <a:gd name="connsiteX5" fmla="*/ 2946763 w 2947003"/>
              <a:gd name="connsiteY5" fmla="*/ 1696810 h 1696810"/>
              <a:gd name="connsiteX0" fmla="*/ 0 w 2946763"/>
              <a:gd name="connsiteY0" fmla="*/ 0 h 1696810"/>
              <a:gd name="connsiteX1" fmla="*/ 313508 w 2946763"/>
              <a:gd name="connsiteY1" fmla="*/ 323033 h 1696810"/>
              <a:gd name="connsiteX2" fmla="*/ 1415688 w 2946763"/>
              <a:gd name="connsiteY2" fmla="*/ 712469 h 1696810"/>
              <a:gd name="connsiteX3" fmla="*/ 1853837 w 2946763"/>
              <a:gd name="connsiteY3" fmla="*/ 741044 h 1696810"/>
              <a:gd name="connsiteX4" fmla="*/ 2600870 w 2946763"/>
              <a:gd name="connsiteY4" fmla="*/ 1271179 h 1696810"/>
              <a:gd name="connsiteX5" fmla="*/ 2946763 w 2946763"/>
              <a:gd name="connsiteY5" fmla="*/ 1696810 h 1696810"/>
              <a:gd name="connsiteX0" fmla="*/ 0 w 2942236"/>
              <a:gd name="connsiteY0" fmla="*/ 0 h 1719443"/>
              <a:gd name="connsiteX1" fmla="*/ 308981 w 2942236"/>
              <a:gd name="connsiteY1" fmla="*/ 345666 h 1719443"/>
              <a:gd name="connsiteX2" fmla="*/ 1411161 w 2942236"/>
              <a:gd name="connsiteY2" fmla="*/ 735102 h 1719443"/>
              <a:gd name="connsiteX3" fmla="*/ 1849310 w 2942236"/>
              <a:gd name="connsiteY3" fmla="*/ 763677 h 1719443"/>
              <a:gd name="connsiteX4" fmla="*/ 2596343 w 2942236"/>
              <a:gd name="connsiteY4" fmla="*/ 1293812 h 1719443"/>
              <a:gd name="connsiteX5" fmla="*/ 2942236 w 2942236"/>
              <a:gd name="connsiteY5" fmla="*/ 1719443 h 1719443"/>
              <a:gd name="connsiteX0" fmla="*/ 0 w 2955816"/>
              <a:gd name="connsiteY0" fmla="*/ 0 h 1719443"/>
              <a:gd name="connsiteX1" fmla="*/ 322561 w 2955816"/>
              <a:gd name="connsiteY1" fmla="*/ 345666 h 1719443"/>
              <a:gd name="connsiteX2" fmla="*/ 1424741 w 2955816"/>
              <a:gd name="connsiteY2" fmla="*/ 735102 h 1719443"/>
              <a:gd name="connsiteX3" fmla="*/ 1862890 w 2955816"/>
              <a:gd name="connsiteY3" fmla="*/ 763677 h 1719443"/>
              <a:gd name="connsiteX4" fmla="*/ 2609923 w 2955816"/>
              <a:gd name="connsiteY4" fmla="*/ 1293812 h 1719443"/>
              <a:gd name="connsiteX5" fmla="*/ 2955816 w 2955816"/>
              <a:gd name="connsiteY5" fmla="*/ 1719443 h 1719443"/>
              <a:gd name="connsiteX0" fmla="*/ 0 w 2955816"/>
              <a:gd name="connsiteY0" fmla="*/ 0 h 1719443"/>
              <a:gd name="connsiteX1" fmla="*/ 322561 w 2955816"/>
              <a:gd name="connsiteY1" fmla="*/ 345666 h 1719443"/>
              <a:gd name="connsiteX2" fmla="*/ 1424741 w 2955816"/>
              <a:gd name="connsiteY2" fmla="*/ 735102 h 1719443"/>
              <a:gd name="connsiteX3" fmla="*/ 1862890 w 2955816"/>
              <a:gd name="connsiteY3" fmla="*/ 763677 h 1719443"/>
              <a:gd name="connsiteX4" fmla="*/ 2609923 w 2955816"/>
              <a:gd name="connsiteY4" fmla="*/ 1293812 h 1719443"/>
              <a:gd name="connsiteX5" fmla="*/ 2955816 w 2955816"/>
              <a:gd name="connsiteY5" fmla="*/ 1719443 h 1719443"/>
              <a:gd name="connsiteX0" fmla="*/ 0 w 2955816"/>
              <a:gd name="connsiteY0" fmla="*/ 0 h 1719443"/>
              <a:gd name="connsiteX1" fmla="*/ 367828 w 2955816"/>
              <a:gd name="connsiteY1" fmla="*/ 463361 h 1719443"/>
              <a:gd name="connsiteX2" fmla="*/ 1424741 w 2955816"/>
              <a:gd name="connsiteY2" fmla="*/ 735102 h 1719443"/>
              <a:gd name="connsiteX3" fmla="*/ 1862890 w 2955816"/>
              <a:gd name="connsiteY3" fmla="*/ 763677 h 1719443"/>
              <a:gd name="connsiteX4" fmla="*/ 2609923 w 2955816"/>
              <a:gd name="connsiteY4" fmla="*/ 1293812 h 1719443"/>
              <a:gd name="connsiteX5" fmla="*/ 2955816 w 2955816"/>
              <a:gd name="connsiteY5" fmla="*/ 1719443 h 1719443"/>
              <a:gd name="connsiteX0" fmla="*/ 0 w 2955816"/>
              <a:gd name="connsiteY0" fmla="*/ 0 h 1719443"/>
              <a:gd name="connsiteX1" fmla="*/ 367828 w 2955816"/>
              <a:gd name="connsiteY1" fmla="*/ 463361 h 1719443"/>
              <a:gd name="connsiteX2" fmla="*/ 673303 w 2955816"/>
              <a:gd name="connsiteY2" fmla="*/ 947858 h 1719443"/>
              <a:gd name="connsiteX3" fmla="*/ 1862890 w 2955816"/>
              <a:gd name="connsiteY3" fmla="*/ 763677 h 1719443"/>
              <a:gd name="connsiteX4" fmla="*/ 2609923 w 2955816"/>
              <a:gd name="connsiteY4" fmla="*/ 1293812 h 1719443"/>
              <a:gd name="connsiteX5" fmla="*/ 2955816 w 2955816"/>
              <a:gd name="connsiteY5" fmla="*/ 1719443 h 1719443"/>
              <a:gd name="connsiteX0" fmla="*/ 0 w 2955816"/>
              <a:gd name="connsiteY0" fmla="*/ 0 h 1719443"/>
              <a:gd name="connsiteX1" fmla="*/ 367828 w 2955816"/>
              <a:gd name="connsiteY1" fmla="*/ 463361 h 1719443"/>
              <a:gd name="connsiteX2" fmla="*/ 673303 w 2955816"/>
              <a:gd name="connsiteY2" fmla="*/ 947858 h 1719443"/>
              <a:gd name="connsiteX3" fmla="*/ 1862890 w 2955816"/>
              <a:gd name="connsiteY3" fmla="*/ 763677 h 1719443"/>
              <a:gd name="connsiteX4" fmla="*/ 2609923 w 2955816"/>
              <a:gd name="connsiteY4" fmla="*/ 1293812 h 1719443"/>
              <a:gd name="connsiteX5" fmla="*/ 2955816 w 2955816"/>
              <a:gd name="connsiteY5" fmla="*/ 1719443 h 1719443"/>
              <a:gd name="connsiteX0" fmla="*/ 0 w 2955816"/>
              <a:gd name="connsiteY0" fmla="*/ 0 h 1719443"/>
              <a:gd name="connsiteX1" fmla="*/ 367828 w 2955816"/>
              <a:gd name="connsiteY1" fmla="*/ 463361 h 1719443"/>
              <a:gd name="connsiteX2" fmla="*/ 673303 w 2955816"/>
              <a:gd name="connsiteY2" fmla="*/ 947858 h 1719443"/>
              <a:gd name="connsiteX3" fmla="*/ 1862890 w 2955816"/>
              <a:gd name="connsiteY3" fmla="*/ 763677 h 1719443"/>
              <a:gd name="connsiteX4" fmla="*/ 2609923 w 2955816"/>
              <a:gd name="connsiteY4" fmla="*/ 1293812 h 1719443"/>
              <a:gd name="connsiteX5" fmla="*/ 2955816 w 2955816"/>
              <a:gd name="connsiteY5" fmla="*/ 1719443 h 1719443"/>
              <a:gd name="connsiteX0" fmla="*/ 0 w 2955816"/>
              <a:gd name="connsiteY0" fmla="*/ 0 h 1719443"/>
              <a:gd name="connsiteX1" fmla="*/ 390462 w 2955816"/>
              <a:gd name="connsiteY1" fmla="*/ 508628 h 1719443"/>
              <a:gd name="connsiteX2" fmla="*/ 673303 w 2955816"/>
              <a:gd name="connsiteY2" fmla="*/ 947858 h 1719443"/>
              <a:gd name="connsiteX3" fmla="*/ 1862890 w 2955816"/>
              <a:gd name="connsiteY3" fmla="*/ 763677 h 1719443"/>
              <a:gd name="connsiteX4" fmla="*/ 2609923 w 2955816"/>
              <a:gd name="connsiteY4" fmla="*/ 1293812 h 1719443"/>
              <a:gd name="connsiteX5" fmla="*/ 2955816 w 2955816"/>
              <a:gd name="connsiteY5" fmla="*/ 1719443 h 1719443"/>
              <a:gd name="connsiteX0" fmla="*/ 0 w 2955816"/>
              <a:gd name="connsiteY0" fmla="*/ 0 h 1719443"/>
              <a:gd name="connsiteX1" fmla="*/ 247170 w 2955816"/>
              <a:gd name="connsiteY1" fmla="*/ 290329 h 1719443"/>
              <a:gd name="connsiteX2" fmla="*/ 390462 w 2955816"/>
              <a:gd name="connsiteY2" fmla="*/ 508628 h 1719443"/>
              <a:gd name="connsiteX3" fmla="*/ 673303 w 2955816"/>
              <a:gd name="connsiteY3" fmla="*/ 947858 h 1719443"/>
              <a:gd name="connsiteX4" fmla="*/ 1862890 w 2955816"/>
              <a:gd name="connsiteY4" fmla="*/ 763677 h 1719443"/>
              <a:gd name="connsiteX5" fmla="*/ 2609923 w 2955816"/>
              <a:gd name="connsiteY5" fmla="*/ 1293812 h 1719443"/>
              <a:gd name="connsiteX6" fmla="*/ 2955816 w 2955816"/>
              <a:gd name="connsiteY6" fmla="*/ 1719443 h 1719443"/>
              <a:gd name="connsiteX0" fmla="*/ 0 w 2955816"/>
              <a:gd name="connsiteY0" fmla="*/ 0 h 1719443"/>
              <a:gd name="connsiteX1" fmla="*/ 247170 w 2955816"/>
              <a:gd name="connsiteY1" fmla="*/ 290329 h 1719443"/>
              <a:gd name="connsiteX2" fmla="*/ 404042 w 2955816"/>
              <a:gd name="connsiteY2" fmla="*/ 540315 h 1719443"/>
              <a:gd name="connsiteX3" fmla="*/ 673303 w 2955816"/>
              <a:gd name="connsiteY3" fmla="*/ 947858 h 1719443"/>
              <a:gd name="connsiteX4" fmla="*/ 1862890 w 2955816"/>
              <a:gd name="connsiteY4" fmla="*/ 763677 h 1719443"/>
              <a:gd name="connsiteX5" fmla="*/ 2609923 w 2955816"/>
              <a:gd name="connsiteY5" fmla="*/ 1293812 h 1719443"/>
              <a:gd name="connsiteX6" fmla="*/ 2955816 w 2955816"/>
              <a:gd name="connsiteY6" fmla="*/ 1719443 h 1719443"/>
              <a:gd name="connsiteX0" fmla="*/ 0 w 2955816"/>
              <a:gd name="connsiteY0" fmla="*/ 0 h 1719443"/>
              <a:gd name="connsiteX1" fmla="*/ 247170 w 2955816"/>
              <a:gd name="connsiteY1" fmla="*/ 290329 h 1719443"/>
              <a:gd name="connsiteX2" fmla="*/ 404042 w 2955816"/>
              <a:gd name="connsiteY2" fmla="*/ 540315 h 1719443"/>
              <a:gd name="connsiteX3" fmla="*/ 673303 w 2955816"/>
              <a:gd name="connsiteY3" fmla="*/ 947858 h 1719443"/>
              <a:gd name="connsiteX4" fmla="*/ 1862890 w 2955816"/>
              <a:gd name="connsiteY4" fmla="*/ 763677 h 1719443"/>
              <a:gd name="connsiteX5" fmla="*/ 2609923 w 2955816"/>
              <a:gd name="connsiteY5" fmla="*/ 1293812 h 1719443"/>
              <a:gd name="connsiteX6" fmla="*/ 2955816 w 2955816"/>
              <a:gd name="connsiteY6" fmla="*/ 1719443 h 1719443"/>
              <a:gd name="connsiteX0" fmla="*/ 0 w 2955816"/>
              <a:gd name="connsiteY0" fmla="*/ 0 h 1719443"/>
              <a:gd name="connsiteX1" fmla="*/ 247170 w 2955816"/>
              <a:gd name="connsiteY1" fmla="*/ 290329 h 1719443"/>
              <a:gd name="connsiteX2" fmla="*/ 404042 w 2955816"/>
              <a:gd name="connsiteY2" fmla="*/ 540315 h 1719443"/>
              <a:gd name="connsiteX3" fmla="*/ 673303 w 2955816"/>
              <a:gd name="connsiteY3" fmla="*/ 947858 h 1719443"/>
              <a:gd name="connsiteX4" fmla="*/ 1862890 w 2955816"/>
              <a:gd name="connsiteY4" fmla="*/ 763677 h 1719443"/>
              <a:gd name="connsiteX5" fmla="*/ 2609923 w 2955816"/>
              <a:gd name="connsiteY5" fmla="*/ 1293812 h 1719443"/>
              <a:gd name="connsiteX6" fmla="*/ 2955816 w 2955816"/>
              <a:gd name="connsiteY6" fmla="*/ 1719443 h 1719443"/>
              <a:gd name="connsiteX0" fmla="*/ 0 w 2955816"/>
              <a:gd name="connsiteY0" fmla="*/ 0 h 1719443"/>
              <a:gd name="connsiteX1" fmla="*/ 247170 w 2955816"/>
              <a:gd name="connsiteY1" fmla="*/ 290329 h 1719443"/>
              <a:gd name="connsiteX2" fmla="*/ 404042 w 2955816"/>
              <a:gd name="connsiteY2" fmla="*/ 540315 h 1719443"/>
              <a:gd name="connsiteX3" fmla="*/ 673303 w 2955816"/>
              <a:gd name="connsiteY3" fmla="*/ 947858 h 1719443"/>
              <a:gd name="connsiteX4" fmla="*/ 1862890 w 2955816"/>
              <a:gd name="connsiteY4" fmla="*/ 763677 h 1719443"/>
              <a:gd name="connsiteX5" fmla="*/ 2609923 w 2955816"/>
              <a:gd name="connsiteY5" fmla="*/ 1293812 h 1719443"/>
              <a:gd name="connsiteX6" fmla="*/ 2955816 w 2955816"/>
              <a:gd name="connsiteY6" fmla="*/ 1719443 h 1719443"/>
              <a:gd name="connsiteX0" fmla="*/ 0 w 2955816"/>
              <a:gd name="connsiteY0" fmla="*/ 0 h 1719443"/>
              <a:gd name="connsiteX1" fmla="*/ 247170 w 2955816"/>
              <a:gd name="connsiteY1" fmla="*/ 290329 h 1719443"/>
              <a:gd name="connsiteX2" fmla="*/ 404042 w 2955816"/>
              <a:gd name="connsiteY2" fmla="*/ 540315 h 1719443"/>
              <a:gd name="connsiteX3" fmla="*/ 673303 w 2955816"/>
              <a:gd name="connsiteY3" fmla="*/ 947858 h 1719443"/>
              <a:gd name="connsiteX4" fmla="*/ 1862890 w 2955816"/>
              <a:gd name="connsiteY4" fmla="*/ 763677 h 1719443"/>
              <a:gd name="connsiteX5" fmla="*/ 2609923 w 2955816"/>
              <a:gd name="connsiteY5" fmla="*/ 1293812 h 1719443"/>
              <a:gd name="connsiteX6" fmla="*/ 2955816 w 2955816"/>
              <a:gd name="connsiteY6" fmla="*/ 1719443 h 1719443"/>
              <a:gd name="connsiteX0" fmla="*/ 0 w 2955816"/>
              <a:gd name="connsiteY0" fmla="*/ 0 h 1719443"/>
              <a:gd name="connsiteX1" fmla="*/ 247170 w 2955816"/>
              <a:gd name="connsiteY1" fmla="*/ 290329 h 1719443"/>
              <a:gd name="connsiteX2" fmla="*/ 404042 w 2955816"/>
              <a:gd name="connsiteY2" fmla="*/ 540315 h 1719443"/>
              <a:gd name="connsiteX3" fmla="*/ 673303 w 2955816"/>
              <a:gd name="connsiteY3" fmla="*/ 947858 h 1719443"/>
              <a:gd name="connsiteX4" fmla="*/ 1862890 w 2955816"/>
              <a:gd name="connsiteY4" fmla="*/ 763677 h 1719443"/>
              <a:gd name="connsiteX5" fmla="*/ 2609923 w 2955816"/>
              <a:gd name="connsiteY5" fmla="*/ 1293812 h 1719443"/>
              <a:gd name="connsiteX6" fmla="*/ 2955816 w 2955816"/>
              <a:gd name="connsiteY6" fmla="*/ 1719443 h 1719443"/>
              <a:gd name="connsiteX0" fmla="*/ 0 w 2955816"/>
              <a:gd name="connsiteY0" fmla="*/ 0 h 1719443"/>
              <a:gd name="connsiteX1" fmla="*/ 247170 w 2955816"/>
              <a:gd name="connsiteY1" fmla="*/ 290329 h 1719443"/>
              <a:gd name="connsiteX2" fmla="*/ 408569 w 2955816"/>
              <a:gd name="connsiteY2" fmla="*/ 544842 h 1719443"/>
              <a:gd name="connsiteX3" fmla="*/ 673303 w 2955816"/>
              <a:gd name="connsiteY3" fmla="*/ 947858 h 1719443"/>
              <a:gd name="connsiteX4" fmla="*/ 1862890 w 2955816"/>
              <a:gd name="connsiteY4" fmla="*/ 763677 h 1719443"/>
              <a:gd name="connsiteX5" fmla="*/ 2609923 w 2955816"/>
              <a:gd name="connsiteY5" fmla="*/ 1293812 h 1719443"/>
              <a:gd name="connsiteX6" fmla="*/ 2955816 w 2955816"/>
              <a:gd name="connsiteY6" fmla="*/ 1719443 h 1719443"/>
              <a:gd name="connsiteX0" fmla="*/ 0 w 2955816"/>
              <a:gd name="connsiteY0" fmla="*/ 0 h 1719443"/>
              <a:gd name="connsiteX1" fmla="*/ 247170 w 2955816"/>
              <a:gd name="connsiteY1" fmla="*/ 290329 h 1719443"/>
              <a:gd name="connsiteX2" fmla="*/ 394988 w 2955816"/>
              <a:gd name="connsiteY2" fmla="*/ 553896 h 1719443"/>
              <a:gd name="connsiteX3" fmla="*/ 673303 w 2955816"/>
              <a:gd name="connsiteY3" fmla="*/ 947858 h 1719443"/>
              <a:gd name="connsiteX4" fmla="*/ 1862890 w 2955816"/>
              <a:gd name="connsiteY4" fmla="*/ 763677 h 1719443"/>
              <a:gd name="connsiteX5" fmla="*/ 2609923 w 2955816"/>
              <a:gd name="connsiteY5" fmla="*/ 1293812 h 1719443"/>
              <a:gd name="connsiteX6" fmla="*/ 2955816 w 2955816"/>
              <a:gd name="connsiteY6" fmla="*/ 1719443 h 1719443"/>
              <a:gd name="connsiteX0" fmla="*/ 0 w 2955816"/>
              <a:gd name="connsiteY0" fmla="*/ 0 h 1719443"/>
              <a:gd name="connsiteX1" fmla="*/ 247170 w 2955816"/>
              <a:gd name="connsiteY1" fmla="*/ 290329 h 1719443"/>
              <a:gd name="connsiteX2" fmla="*/ 394988 w 2955816"/>
              <a:gd name="connsiteY2" fmla="*/ 553896 h 1719443"/>
              <a:gd name="connsiteX3" fmla="*/ 673303 w 2955816"/>
              <a:gd name="connsiteY3" fmla="*/ 947858 h 1719443"/>
              <a:gd name="connsiteX4" fmla="*/ 1862890 w 2955816"/>
              <a:gd name="connsiteY4" fmla="*/ 763677 h 1719443"/>
              <a:gd name="connsiteX5" fmla="*/ 2609923 w 2955816"/>
              <a:gd name="connsiteY5" fmla="*/ 1293812 h 1719443"/>
              <a:gd name="connsiteX6" fmla="*/ 2955816 w 2955816"/>
              <a:gd name="connsiteY6" fmla="*/ 1719443 h 1719443"/>
              <a:gd name="connsiteX0" fmla="*/ 0 w 2955816"/>
              <a:gd name="connsiteY0" fmla="*/ 0 h 1719443"/>
              <a:gd name="connsiteX1" fmla="*/ 247170 w 2955816"/>
              <a:gd name="connsiteY1" fmla="*/ 290329 h 1719443"/>
              <a:gd name="connsiteX2" fmla="*/ 394988 w 2955816"/>
              <a:gd name="connsiteY2" fmla="*/ 553896 h 1719443"/>
              <a:gd name="connsiteX3" fmla="*/ 673303 w 2955816"/>
              <a:gd name="connsiteY3" fmla="*/ 947858 h 1719443"/>
              <a:gd name="connsiteX4" fmla="*/ 980177 w 2955816"/>
              <a:gd name="connsiteY4" fmla="*/ 899479 h 1719443"/>
              <a:gd name="connsiteX5" fmla="*/ 2609923 w 2955816"/>
              <a:gd name="connsiteY5" fmla="*/ 1293812 h 1719443"/>
              <a:gd name="connsiteX6" fmla="*/ 2955816 w 2955816"/>
              <a:gd name="connsiteY6" fmla="*/ 1719443 h 1719443"/>
              <a:gd name="connsiteX0" fmla="*/ 0 w 2955816"/>
              <a:gd name="connsiteY0" fmla="*/ 0 h 1761769"/>
              <a:gd name="connsiteX1" fmla="*/ 247170 w 2955816"/>
              <a:gd name="connsiteY1" fmla="*/ 290329 h 1761769"/>
              <a:gd name="connsiteX2" fmla="*/ 394988 w 2955816"/>
              <a:gd name="connsiteY2" fmla="*/ 553896 h 1761769"/>
              <a:gd name="connsiteX3" fmla="*/ 673303 w 2955816"/>
              <a:gd name="connsiteY3" fmla="*/ 947858 h 1761769"/>
              <a:gd name="connsiteX4" fmla="*/ 980177 w 2955816"/>
              <a:gd name="connsiteY4" fmla="*/ 899479 h 1761769"/>
              <a:gd name="connsiteX5" fmla="*/ 1826799 w 2955816"/>
              <a:gd name="connsiteY5" fmla="*/ 1705745 h 1761769"/>
              <a:gd name="connsiteX6" fmla="*/ 2955816 w 2955816"/>
              <a:gd name="connsiteY6" fmla="*/ 1719443 h 1761769"/>
              <a:gd name="connsiteX0" fmla="*/ 0 w 2955816"/>
              <a:gd name="connsiteY0" fmla="*/ 0 h 1761769"/>
              <a:gd name="connsiteX1" fmla="*/ 247170 w 2955816"/>
              <a:gd name="connsiteY1" fmla="*/ 290329 h 1761769"/>
              <a:gd name="connsiteX2" fmla="*/ 394988 w 2955816"/>
              <a:gd name="connsiteY2" fmla="*/ 553896 h 1761769"/>
              <a:gd name="connsiteX3" fmla="*/ 673303 w 2955816"/>
              <a:gd name="connsiteY3" fmla="*/ 947858 h 1761769"/>
              <a:gd name="connsiteX4" fmla="*/ 980177 w 2955816"/>
              <a:gd name="connsiteY4" fmla="*/ 917585 h 1761769"/>
              <a:gd name="connsiteX5" fmla="*/ 1826799 w 2955816"/>
              <a:gd name="connsiteY5" fmla="*/ 1705745 h 1761769"/>
              <a:gd name="connsiteX6" fmla="*/ 2955816 w 2955816"/>
              <a:gd name="connsiteY6" fmla="*/ 1719443 h 1761769"/>
              <a:gd name="connsiteX0" fmla="*/ 0 w 2955816"/>
              <a:gd name="connsiteY0" fmla="*/ 0 h 1761769"/>
              <a:gd name="connsiteX1" fmla="*/ 247170 w 2955816"/>
              <a:gd name="connsiteY1" fmla="*/ 290329 h 1761769"/>
              <a:gd name="connsiteX2" fmla="*/ 394988 w 2955816"/>
              <a:gd name="connsiteY2" fmla="*/ 553896 h 1761769"/>
              <a:gd name="connsiteX3" fmla="*/ 673303 w 2955816"/>
              <a:gd name="connsiteY3" fmla="*/ 947858 h 1761769"/>
              <a:gd name="connsiteX4" fmla="*/ 1020918 w 2955816"/>
              <a:gd name="connsiteY4" fmla="*/ 926638 h 1761769"/>
              <a:gd name="connsiteX5" fmla="*/ 1826799 w 2955816"/>
              <a:gd name="connsiteY5" fmla="*/ 1705745 h 1761769"/>
              <a:gd name="connsiteX6" fmla="*/ 2955816 w 2955816"/>
              <a:gd name="connsiteY6" fmla="*/ 1719443 h 1761769"/>
              <a:gd name="connsiteX0" fmla="*/ 0 w 2498616"/>
              <a:gd name="connsiteY0" fmla="*/ 0 h 2068001"/>
              <a:gd name="connsiteX1" fmla="*/ 247170 w 2498616"/>
              <a:gd name="connsiteY1" fmla="*/ 290329 h 2068001"/>
              <a:gd name="connsiteX2" fmla="*/ 394988 w 2498616"/>
              <a:gd name="connsiteY2" fmla="*/ 553896 h 2068001"/>
              <a:gd name="connsiteX3" fmla="*/ 673303 w 2498616"/>
              <a:gd name="connsiteY3" fmla="*/ 947858 h 2068001"/>
              <a:gd name="connsiteX4" fmla="*/ 1020918 w 2498616"/>
              <a:gd name="connsiteY4" fmla="*/ 926638 h 2068001"/>
              <a:gd name="connsiteX5" fmla="*/ 1826799 w 2498616"/>
              <a:gd name="connsiteY5" fmla="*/ 1705745 h 2068001"/>
              <a:gd name="connsiteX6" fmla="*/ 2498616 w 2498616"/>
              <a:gd name="connsiteY6" fmla="*/ 2068001 h 2068001"/>
              <a:gd name="connsiteX0" fmla="*/ 0 w 2498616"/>
              <a:gd name="connsiteY0" fmla="*/ 0 h 2068001"/>
              <a:gd name="connsiteX1" fmla="*/ 247170 w 2498616"/>
              <a:gd name="connsiteY1" fmla="*/ 290329 h 2068001"/>
              <a:gd name="connsiteX2" fmla="*/ 394988 w 2498616"/>
              <a:gd name="connsiteY2" fmla="*/ 553896 h 2068001"/>
              <a:gd name="connsiteX3" fmla="*/ 673303 w 2498616"/>
              <a:gd name="connsiteY3" fmla="*/ 947858 h 2068001"/>
              <a:gd name="connsiteX4" fmla="*/ 1020918 w 2498616"/>
              <a:gd name="connsiteY4" fmla="*/ 926638 h 2068001"/>
              <a:gd name="connsiteX5" fmla="*/ 1826799 w 2498616"/>
              <a:gd name="connsiteY5" fmla="*/ 1705745 h 2068001"/>
              <a:gd name="connsiteX6" fmla="*/ 2498616 w 2498616"/>
              <a:gd name="connsiteY6" fmla="*/ 2068001 h 2068001"/>
              <a:gd name="connsiteX0" fmla="*/ 0 w 2887915"/>
              <a:gd name="connsiteY0" fmla="*/ 0 h 1959360"/>
              <a:gd name="connsiteX1" fmla="*/ 247170 w 2887915"/>
              <a:gd name="connsiteY1" fmla="*/ 290329 h 1959360"/>
              <a:gd name="connsiteX2" fmla="*/ 394988 w 2887915"/>
              <a:gd name="connsiteY2" fmla="*/ 553896 h 1959360"/>
              <a:gd name="connsiteX3" fmla="*/ 673303 w 2887915"/>
              <a:gd name="connsiteY3" fmla="*/ 947858 h 1959360"/>
              <a:gd name="connsiteX4" fmla="*/ 1020918 w 2887915"/>
              <a:gd name="connsiteY4" fmla="*/ 926638 h 1959360"/>
              <a:gd name="connsiteX5" fmla="*/ 1826799 w 2887915"/>
              <a:gd name="connsiteY5" fmla="*/ 1705745 h 1959360"/>
              <a:gd name="connsiteX6" fmla="*/ 2887915 w 2887915"/>
              <a:gd name="connsiteY6" fmla="*/ 1959360 h 1959360"/>
              <a:gd name="connsiteX0" fmla="*/ 0 w 2887915"/>
              <a:gd name="connsiteY0" fmla="*/ 0 h 2054391"/>
              <a:gd name="connsiteX1" fmla="*/ 247170 w 2887915"/>
              <a:gd name="connsiteY1" fmla="*/ 290329 h 2054391"/>
              <a:gd name="connsiteX2" fmla="*/ 394988 w 2887915"/>
              <a:gd name="connsiteY2" fmla="*/ 553896 h 2054391"/>
              <a:gd name="connsiteX3" fmla="*/ 673303 w 2887915"/>
              <a:gd name="connsiteY3" fmla="*/ 947858 h 2054391"/>
              <a:gd name="connsiteX4" fmla="*/ 1020918 w 2887915"/>
              <a:gd name="connsiteY4" fmla="*/ 926638 h 2054391"/>
              <a:gd name="connsiteX5" fmla="*/ 1826799 w 2887915"/>
              <a:gd name="connsiteY5" fmla="*/ 1705745 h 2054391"/>
              <a:gd name="connsiteX6" fmla="*/ 2887915 w 2887915"/>
              <a:gd name="connsiteY6" fmla="*/ 1959360 h 2054391"/>
              <a:gd name="connsiteX0" fmla="*/ 0 w 2783800"/>
              <a:gd name="connsiteY0" fmla="*/ 0 h 2050602"/>
              <a:gd name="connsiteX1" fmla="*/ 247170 w 2783800"/>
              <a:gd name="connsiteY1" fmla="*/ 290329 h 2050602"/>
              <a:gd name="connsiteX2" fmla="*/ 394988 w 2783800"/>
              <a:gd name="connsiteY2" fmla="*/ 553896 h 2050602"/>
              <a:gd name="connsiteX3" fmla="*/ 673303 w 2783800"/>
              <a:gd name="connsiteY3" fmla="*/ 947858 h 2050602"/>
              <a:gd name="connsiteX4" fmla="*/ 1020918 w 2783800"/>
              <a:gd name="connsiteY4" fmla="*/ 926638 h 2050602"/>
              <a:gd name="connsiteX5" fmla="*/ 1826799 w 2783800"/>
              <a:gd name="connsiteY5" fmla="*/ 1705745 h 2050602"/>
              <a:gd name="connsiteX6" fmla="*/ 2783800 w 2783800"/>
              <a:gd name="connsiteY6" fmla="*/ 1954833 h 205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3800" h="2050602">
                <a:moveTo>
                  <a:pt x="0" y="0"/>
                </a:moveTo>
                <a:cubicBezTo>
                  <a:pt x="51003" y="68004"/>
                  <a:pt x="182093" y="205558"/>
                  <a:pt x="247170" y="290329"/>
                </a:cubicBezTo>
                <a:cubicBezTo>
                  <a:pt x="312247" y="375100"/>
                  <a:pt x="347354" y="500138"/>
                  <a:pt x="394988" y="553896"/>
                </a:cubicBezTo>
                <a:cubicBezTo>
                  <a:pt x="589864" y="916991"/>
                  <a:pt x="558778" y="983963"/>
                  <a:pt x="673303" y="947858"/>
                </a:cubicBezTo>
                <a:lnTo>
                  <a:pt x="1020918" y="926638"/>
                </a:lnTo>
                <a:cubicBezTo>
                  <a:pt x="1269929" y="1103350"/>
                  <a:pt x="1377763" y="1357583"/>
                  <a:pt x="1826799" y="1705745"/>
                </a:cubicBezTo>
                <a:cubicBezTo>
                  <a:pt x="1961147" y="1863497"/>
                  <a:pt x="2360402" y="2221367"/>
                  <a:pt x="2783800" y="1954833"/>
                </a:cubicBezTo>
              </a:path>
            </a:pathLst>
          </a:cu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2811" y="274638"/>
            <a:ext cx="10363202" cy="41116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2400" b="1" dirty="0" smtClean="0"/>
              <a:t>Druid Hills Neighborhood context map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5222265">
            <a:off x="5561247" y="3843496"/>
            <a:ext cx="1015021" cy="2585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5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Clifton Rd</a:t>
            </a:r>
            <a:endParaRPr lang="en-US" sz="1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2691744">
            <a:off x="6092773" y="3484458"/>
            <a:ext cx="1160895" cy="2585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85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Haygood</a:t>
            </a:r>
            <a:r>
              <a:rPr lang="en-US" sz="1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Dr</a:t>
            </a:r>
            <a:endParaRPr lang="en-US" sz="1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20693644">
            <a:off x="5115885" y="5595802"/>
            <a:ext cx="1304140" cy="2585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5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 Decatur Rd</a:t>
            </a:r>
            <a:endParaRPr lang="en-US" sz="1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6741646">
            <a:off x="9869781" y="4257969"/>
            <a:ext cx="1288814" cy="2585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5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Clairmont Rd</a:t>
            </a:r>
            <a:endParaRPr lang="en-US" sz="1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501255" y="2665865"/>
            <a:ext cx="533400" cy="56096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871500" y="2834345"/>
            <a:ext cx="1566905" cy="3924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none" lIns="68644" tIns="34322" rIns="68644" bIns="34322" rtlCol="0">
            <a:spAutoFit/>
          </a:bodyPr>
          <a:lstStyle/>
          <a:p>
            <a:r>
              <a:rPr lang="en-US" sz="105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EMORY-ROLLINS</a:t>
            </a:r>
          </a:p>
          <a:p>
            <a:r>
              <a:rPr lang="en-US" sz="105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(AT-GRADE)</a:t>
            </a:r>
            <a:endParaRPr lang="en-US" sz="105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9530084">
            <a:off x="5570486" y="2147696"/>
            <a:ext cx="1275862" cy="1605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85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Gatewood </a:t>
            </a:r>
            <a:r>
              <a:rPr lang="en-US" sz="1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Dr</a:t>
            </a:r>
            <a:endParaRPr lang="en-US" sz="1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27612" y="902920"/>
            <a:ext cx="1887505" cy="55406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none" lIns="68644" tIns="34322" rIns="68644" bIns="34322" rtlCol="0">
            <a:spAutoFit/>
          </a:bodyPr>
          <a:lstStyle/>
          <a:p>
            <a:r>
              <a:rPr lang="en-US" sz="105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CDC/ EMORY</a:t>
            </a:r>
          </a:p>
          <a:p>
            <a:r>
              <a:rPr lang="en-US" sz="105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 CENTER</a:t>
            </a:r>
          </a:p>
          <a:p>
            <a:r>
              <a:rPr lang="en-US" sz="105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(BELOW-GRADE)</a:t>
            </a:r>
            <a:endParaRPr lang="en-US" sz="105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2491642" y="743118"/>
            <a:ext cx="2946763" cy="1696810"/>
          </a:xfrm>
          <a:custGeom>
            <a:avLst/>
            <a:gdLst>
              <a:gd name="connsiteX0" fmla="*/ 0 w 2331720"/>
              <a:gd name="connsiteY0" fmla="*/ 0 h 685800"/>
              <a:gd name="connsiteX1" fmla="*/ 335280 w 2331720"/>
              <a:gd name="connsiteY1" fmla="*/ 30480 h 685800"/>
              <a:gd name="connsiteX2" fmla="*/ 640080 w 2331720"/>
              <a:gd name="connsiteY2" fmla="*/ 83820 h 685800"/>
              <a:gd name="connsiteX3" fmla="*/ 944880 w 2331720"/>
              <a:gd name="connsiteY3" fmla="*/ 160020 h 685800"/>
              <a:gd name="connsiteX4" fmla="*/ 1821180 w 2331720"/>
              <a:gd name="connsiteY4" fmla="*/ 472440 h 685800"/>
              <a:gd name="connsiteX5" fmla="*/ 2331720 w 2331720"/>
              <a:gd name="connsiteY5" fmla="*/ 685800 h 685800"/>
              <a:gd name="connsiteX0" fmla="*/ 0 w 3289663"/>
              <a:gd name="connsiteY0" fmla="*/ 0 h 740228"/>
              <a:gd name="connsiteX1" fmla="*/ 1293223 w 3289663"/>
              <a:gd name="connsiteY1" fmla="*/ 84908 h 740228"/>
              <a:gd name="connsiteX2" fmla="*/ 1598023 w 3289663"/>
              <a:gd name="connsiteY2" fmla="*/ 138248 h 740228"/>
              <a:gd name="connsiteX3" fmla="*/ 1902823 w 3289663"/>
              <a:gd name="connsiteY3" fmla="*/ 214448 h 740228"/>
              <a:gd name="connsiteX4" fmla="*/ 2779123 w 3289663"/>
              <a:gd name="connsiteY4" fmla="*/ 526868 h 740228"/>
              <a:gd name="connsiteX5" fmla="*/ 3289663 w 3289663"/>
              <a:gd name="connsiteY5" fmla="*/ 740228 h 740228"/>
              <a:gd name="connsiteX0" fmla="*/ 0 w 3289663"/>
              <a:gd name="connsiteY0" fmla="*/ 0 h 740228"/>
              <a:gd name="connsiteX1" fmla="*/ 465908 w 3289663"/>
              <a:gd name="connsiteY1" fmla="*/ 84908 h 740228"/>
              <a:gd name="connsiteX2" fmla="*/ 1598023 w 3289663"/>
              <a:gd name="connsiteY2" fmla="*/ 138248 h 740228"/>
              <a:gd name="connsiteX3" fmla="*/ 1902823 w 3289663"/>
              <a:gd name="connsiteY3" fmla="*/ 214448 h 740228"/>
              <a:gd name="connsiteX4" fmla="*/ 2779123 w 3289663"/>
              <a:gd name="connsiteY4" fmla="*/ 526868 h 740228"/>
              <a:gd name="connsiteX5" fmla="*/ 3289663 w 3289663"/>
              <a:gd name="connsiteY5" fmla="*/ 740228 h 740228"/>
              <a:gd name="connsiteX0" fmla="*/ 0 w 3289663"/>
              <a:gd name="connsiteY0" fmla="*/ 0 h 740228"/>
              <a:gd name="connsiteX1" fmla="*/ 465908 w 3289663"/>
              <a:gd name="connsiteY1" fmla="*/ 84908 h 740228"/>
              <a:gd name="connsiteX2" fmla="*/ 1053738 w 3289663"/>
              <a:gd name="connsiteY2" fmla="*/ 236219 h 740228"/>
              <a:gd name="connsiteX3" fmla="*/ 1902823 w 3289663"/>
              <a:gd name="connsiteY3" fmla="*/ 214448 h 740228"/>
              <a:gd name="connsiteX4" fmla="*/ 2779123 w 3289663"/>
              <a:gd name="connsiteY4" fmla="*/ 526868 h 740228"/>
              <a:gd name="connsiteX5" fmla="*/ 3289663 w 3289663"/>
              <a:gd name="connsiteY5" fmla="*/ 740228 h 740228"/>
              <a:gd name="connsiteX0" fmla="*/ 0 w 3289663"/>
              <a:gd name="connsiteY0" fmla="*/ 0 h 740228"/>
              <a:gd name="connsiteX1" fmla="*/ 465908 w 3289663"/>
              <a:gd name="connsiteY1" fmla="*/ 84908 h 740228"/>
              <a:gd name="connsiteX2" fmla="*/ 1053738 w 3289663"/>
              <a:gd name="connsiteY2" fmla="*/ 236219 h 740228"/>
              <a:gd name="connsiteX3" fmla="*/ 1739537 w 3289663"/>
              <a:gd name="connsiteY3" fmla="*/ 464819 h 740228"/>
              <a:gd name="connsiteX4" fmla="*/ 2779123 w 3289663"/>
              <a:gd name="connsiteY4" fmla="*/ 526868 h 740228"/>
              <a:gd name="connsiteX5" fmla="*/ 3289663 w 3289663"/>
              <a:gd name="connsiteY5" fmla="*/ 740228 h 740228"/>
              <a:gd name="connsiteX0" fmla="*/ 0 w 3289663"/>
              <a:gd name="connsiteY0" fmla="*/ 0 h 740228"/>
              <a:gd name="connsiteX1" fmla="*/ 465908 w 3289663"/>
              <a:gd name="connsiteY1" fmla="*/ 84908 h 740228"/>
              <a:gd name="connsiteX2" fmla="*/ 1053738 w 3289663"/>
              <a:gd name="connsiteY2" fmla="*/ 236219 h 740228"/>
              <a:gd name="connsiteX3" fmla="*/ 1739537 w 3289663"/>
              <a:gd name="connsiteY3" fmla="*/ 464819 h 740228"/>
              <a:gd name="connsiteX4" fmla="*/ 2267495 w 3289663"/>
              <a:gd name="connsiteY4" fmla="*/ 613954 h 740228"/>
              <a:gd name="connsiteX5" fmla="*/ 3289663 w 3289663"/>
              <a:gd name="connsiteY5" fmla="*/ 740228 h 740228"/>
              <a:gd name="connsiteX0" fmla="*/ 0 w 3365863"/>
              <a:gd name="connsiteY0" fmla="*/ 0 h 772885"/>
              <a:gd name="connsiteX1" fmla="*/ 465908 w 3365863"/>
              <a:gd name="connsiteY1" fmla="*/ 84908 h 772885"/>
              <a:gd name="connsiteX2" fmla="*/ 1053738 w 3365863"/>
              <a:gd name="connsiteY2" fmla="*/ 236219 h 772885"/>
              <a:gd name="connsiteX3" fmla="*/ 1739537 w 3365863"/>
              <a:gd name="connsiteY3" fmla="*/ 464819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053738 w 3365863"/>
              <a:gd name="connsiteY2" fmla="*/ 236219 h 772885"/>
              <a:gd name="connsiteX3" fmla="*/ 1739537 w 3365863"/>
              <a:gd name="connsiteY3" fmla="*/ 464819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053738 w 3365863"/>
              <a:gd name="connsiteY2" fmla="*/ 236219 h 772885"/>
              <a:gd name="connsiteX3" fmla="*/ 1739537 w 3365863"/>
              <a:gd name="connsiteY3" fmla="*/ 464819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329963 w 3365863"/>
              <a:gd name="connsiteY2" fmla="*/ 645794 h 772885"/>
              <a:gd name="connsiteX3" fmla="*/ 1739537 w 3365863"/>
              <a:gd name="connsiteY3" fmla="*/ 464819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329963 w 3365863"/>
              <a:gd name="connsiteY2" fmla="*/ 645794 h 772885"/>
              <a:gd name="connsiteX3" fmla="*/ 1853837 w 3365863"/>
              <a:gd name="connsiteY3" fmla="*/ 741044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339488 w 3365863"/>
              <a:gd name="connsiteY2" fmla="*/ 712469 h 772885"/>
              <a:gd name="connsiteX3" fmla="*/ 1853837 w 3365863"/>
              <a:gd name="connsiteY3" fmla="*/ 741044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415688 w 3365863"/>
              <a:gd name="connsiteY2" fmla="*/ 712469 h 772885"/>
              <a:gd name="connsiteX3" fmla="*/ 1853837 w 3365863"/>
              <a:gd name="connsiteY3" fmla="*/ 741044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415688 w 3365863"/>
              <a:gd name="connsiteY2" fmla="*/ 712469 h 772885"/>
              <a:gd name="connsiteX3" fmla="*/ 1853837 w 3365863"/>
              <a:gd name="connsiteY3" fmla="*/ 741044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415688 w 3365863"/>
              <a:gd name="connsiteY2" fmla="*/ 712469 h 772885"/>
              <a:gd name="connsiteX3" fmla="*/ 1853837 w 3365863"/>
              <a:gd name="connsiteY3" fmla="*/ 741044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772885"/>
              <a:gd name="connsiteX1" fmla="*/ 313508 w 3365863"/>
              <a:gd name="connsiteY1" fmla="*/ 323033 h 772885"/>
              <a:gd name="connsiteX2" fmla="*/ 1415688 w 3365863"/>
              <a:gd name="connsiteY2" fmla="*/ 712469 h 772885"/>
              <a:gd name="connsiteX3" fmla="*/ 1853837 w 3365863"/>
              <a:gd name="connsiteY3" fmla="*/ 741044 h 772885"/>
              <a:gd name="connsiteX4" fmla="*/ 2267495 w 3365863"/>
              <a:gd name="connsiteY4" fmla="*/ 613954 h 772885"/>
              <a:gd name="connsiteX5" fmla="*/ 3365863 w 3365863"/>
              <a:gd name="connsiteY5" fmla="*/ 772885 h 772885"/>
              <a:gd name="connsiteX0" fmla="*/ 0 w 3365863"/>
              <a:gd name="connsiteY0" fmla="*/ 0 h 1271179"/>
              <a:gd name="connsiteX1" fmla="*/ 313508 w 3365863"/>
              <a:gd name="connsiteY1" fmla="*/ 323033 h 1271179"/>
              <a:gd name="connsiteX2" fmla="*/ 1415688 w 3365863"/>
              <a:gd name="connsiteY2" fmla="*/ 712469 h 1271179"/>
              <a:gd name="connsiteX3" fmla="*/ 1853837 w 3365863"/>
              <a:gd name="connsiteY3" fmla="*/ 741044 h 1271179"/>
              <a:gd name="connsiteX4" fmla="*/ 2600870 w 3365863"/>
              <a:gd name="connsiteY4" fmla="*/ 1271179 h 1271179"/>
              <a:gd name="connsiteX5" fmla="*/ 3365863 w 3365863"/>
              <a:gd name="connsiteY5" fmla="*/ 772885 h 1271179"/>
              <a:gd name="connsiteX0" fmla="*/ 0 w 3365863"/>
              <a:gd name="connsiteY0" fmla="*/ 0 h 1271179"/>
              <a:gd name="connsiteX1" fmla="*/ 313508 w 3365863"/>
              <a:gd name="connsiteY1" fmla="*/ 323033 h 1271179"/>
              <a:gd name="connsiteX2" fmla="*/ 1415688 w 3365863"/>
              <a:gd name="connsiteY2" fmla="*/ 712469 h 1271179"/>
              <a:gd name="connsiteX3" fmla="*/ 1853837 w 3365863"/>
              <a:gd name="connsiteY3" fmla="*/ 741044 h 1271179"/>
              <a:gd name="connsiteX4" fmla="*/ 2600870 w 3365863"/>
              <a:gd name="connsiteY4" fmla="*/ 1271179 h 1271179"/>
              <a:gd name="connsiteX5" fmla="*/ 3365863 w 3365863"/>
              <a:gd name="connsiteY5" fmla="*/ 772885 h 1271179"/>
              <a:gd name="connsiteX0" fmla="*/ 0 w 3146788"/>
              <a:gd name="connsiteY0" fmla="*/ 0 h 2020660"/>
              <a:gd name="connsiteX1" fmla="*/ 313508 w 3146788"/>
              <a:gd name="connsiteY1" fmla="*/ 323033 h 2020660"/>
              <a:gd name="connsiteX2" fmla="*/ 1415688 w 3146788"/>
              <a:gd name="connsiteY2" fmla="*/ 712469 h 2020660"/>
              <a:gd name="connsiteX3" fmla="*/ 1853837 w 3146788"/>
              <a:gd name="connsiteY3" fmla="*/ 741044 h 2020660"/>
              <a:gd name="connsiteX4" fmla="*/ 2600870 w 3146788"/>
              <a:gd name="connsiteY4" fmla="*/ 1271179 h 2020660"/>
              <a:gd name="connsiteX5" fmla="*/ 3146788 w 3146788"/>
              <a:gd name="connsiteY5" fmla="*/ 2020660 h 2020660"/>
              <a:gd name="connsiteX0" fmla="*/ 0 w 3051538"/>
              <a:gd name="connsiteY0" fmla="*/ 0 h 1792060"/>
              <a:gd name="connsiteX1" fmla="*/ 313508 w 3051538"/>
              <a:gd name="connsiteY1" fmla="*/ 323033 h 1792060"/>
              <a:gd name="connsiteX2" fmla="*/ 1415688 w 3051538"/>
              <a:gd name="connsiteY2" fmla="*/ 712469 h 1792060"/>
              <a:gd name="connsiteX3" fmla="*/ 1853837 w 3051538"/>
              <a:gd name="connsiteY3" fmla="*/ 741044 h 1792060"/>
              <a:gd name="connsiteX4" fmla="*/ 2600870 w 3051538"/>
              <a:gd name="connsiteY4" fmla="*/ 1271179 h 1792060"/>
              <a:gd name="connsiteX5" fmla="*/ 3051538 w 3051538"/>
              <a:gd name="connsiteY5" fmla="*/ 1792060 h 1792060"/>
              <a:gd name="connsiteX0" fmla="*/ 0 w 3022963"/>
              <a:gd name="connsiteY0" fmla="*/ 0 h 1782535"/>
              <a:gd name="connsiteX1" fmla="*/ 313508 w 3022963"/>
              <a:gd name="connsiteY1" fmla="*/ 323033 h 1782535"/>
              <a:gd name="connsiteX2" fmla="*/ 1415688 w 3022963"/>
              <a:gd name="connsiteY2" fmla="*/ 712469 h 1782535"/>
              <a:gd name="connsiteX3" fmla="*/ 1853837 w 3022963"/>
              <a:gd name="connsiteY3" fmla="*/ 741044 h 1782535"/>
              <a:gd name="connsiteX4" fmla="*/ 2600870 w 3022963"/>
              <a:gd name="connsiteY4" fmla="*/ 1271179 h 1782535"/>
              <a:gd name="connsiteX5" fmla="*/ 3022963 w 3022963"/>
              <a:gd name="connsiteY5" fmla="*/ 1782535 h 1782535"/>
              <a:gd name="connsiteX0" fmla="*/ 0 w 2965813"/>
              <a:gd name="connsiteY0" fmla="*/ 0 h 1706335"/>
              <a:gd name="connsiteX1" fmla="*/ 313508 w 2965813"/>
              <a:gd name="connsiteY1" fmla="*/ 323033 h 1706335"/>
              <a:gd name="connsiteX2" fmla="*/ 1415688 w 2965813"/>
              <a:gd name="connsiteY2" fmla="*/ 712469 h 1706335"/>
              <a:gd name="connsiteX3" fmla="*/ 1853837 w 2965813"/>
              <a:gd name="connsiteY3" fmla="*/ 741044 h 1706335"/>
              <a:gd name="connsiteX4" fmla="*/ 2600870 w 2965813"/>
              <a:gd name="connsiteY4" fmla="*/ 1271179 h 1706335"/>
              <a:gd name="connsiteX5" fmla="*/ 2965813 w 2965813"/>
              <a:gd name="connsiteY5" fmla="*/ 1706335 h 1706335"/>
              <a:gd name="connsiteX0" fmla="*/ 0 w 3003913"/>
              <a:gd name="connsiteY0" fmla="*/ 0 h 1744435"/>
              <a:gd name="connsiteX1" fmla="*/ 313508 w 3003913"/>
              <a:gd name="connsiteY1" fmla="*/ 323033 h 1744435"/>
              <a:gd name="connsiteX2" fmla="*/ 1415688 w 3003913"/>
              <a:gd name="connsiteY2" fmla="*/ 712469 h 1744435"/>
              <a:gd name="connsiteX3" fmla="*/ 1853837 w 3003913"/>
              <a:gd name="connsiteY3" fmla="*/ 741044 h 1744435"/>
              <a:gd name="connsiteX4" fmla="*/ 2600870 w 3003913"/>
              <a:gd name="connsiteY4" fmla="*/ 1271179 h 1744435"/>
              <a:gd name="connsiteX5" fmla="*/ 3003913 w 3003913"/>
              <a:gd name="connsiteY5" fmla="*/ 1744435 h 1744435"/>
              <a:gd name="connsiteX0" fmla="*/ 0 w 3003913"/>
              <a:gd name="connsiteY0" fmla="*/ 0 h 1744435"/>
              <a:gd name="connsiteX1" fmla="*/ 313508 w 3003913"/>
              <a:gd name="connsiteY1" fmla="*/ 323033 h 1744435"/>
              <a:gd name="connsiteX2" fmla="*/ 1415688 w 3003913"/>
              <a:gd name="connsiteY2" fmla="*/ 712469 h 1744435"/>
              <a:gd name="connsiteX3" fmla="*/ 1853837 w 3003913"/>
              <a:gd name="connsiteY3" fmla="*/ 741044 h 1744435"/>
              <a:gd name="connsiteX4" fmla="*/ 2600870 w 3003913"/>
              <a:gd name="connsiteY4" fmla="*/ 1271179 h 1744435"/>
              <a:gd name="connsiteX5" fmla="*/ 3003913 w 3003913"/>
              <a:gd name="connsiteY5" fmla="*/ 1744435 h 1744435"/>
              <a:gd name="connsiteX0" fmla="*/ 0 w 3003913"/>
              <a:gd name="connsiteY0" fmla="*/ 0 h 1744435"/>
              <a:gd name="connsiteX1" fmla="*/ 313508 w 3003913"/>
              <a:gd name="connsiteY1" fmla="*/ 323033 h 1744435"/>
              <a:gd name="connsiteX2" fmla="*/ 1415688 w 3003913"/>
              <a:gd name="connsiteY2" fmla="*/ 712469 h 1744435"/>
              <a:gd name="connsiteX3" fmla="*/ 1853837 w 3003913"/>
              <a:gd name="connsiteY3" fmla="*/ 741044 h 1744435"/>
              <a:gd name="connsiteX4" fmla="*/ 2600870 w 3003913"/>
              <a:gd name="connsiteY4" fmla="*/ 1271179 h 1744435"/>
              <a:gd name="connsiteX5" fmla="*/ 3003913 w 3003913"/>
              <a:gd name="connsiteY5" fmla="*/ 1744435 h 1744435"/>
              <a:gd name="connsiteX0" fmla="*/ 0 w 3003913"/>
              <a:gd name="connsiteY0" fmla="*/ 0 h 1744435"/>
              <a:gd name="connsiteX1" fmla="*/ 313508 w 3003913"/>
              <a:gd name="connsiteY1" fmla="*/ 323033 h 1744435"/>
              <a:gd name="connsiteX2" fmla="*/ 1415688 w 3003913"/>
              <a:gd name="connsiteY2" fmla="*/ 712469 h 1744435"/>
              <a:gd name="connsiteX3" fmla="*/ 1853837 w 3003913"/>
              <a:gd name="connsiteY3" fmla="*/ 741044 h 1744435"/>
              <a:gd name="connsiteX4" fmla="*/ 2600870 w 3003913"/>
              <a:gd name="connsiteY4" fmla="*/ 1271179 h 1744435"/>
              <a:gd name="connsiteX5" fmla="*/ 3003913 w 3003913"/>
              <a:gd name="connsiteY5" fmla="*/ 1744435 h 1744435"/>
              <a:gd name="connsiteX0" fmla="*/ 0 w 2975338"/>
              <a:gd name="connsiteY0" fmla="*/ 0 h 1687285"/>
              <a:gd name="connsiteX1" fmla="*/ 313508 w 2975338"/>
              <a:gd name="connsiteY1" fmla="*/ 323033 h 1687285"/>
              <a:gd name="connsiteX2" fmla="*/ 1415688 w 2975338"/>
              <a:gd name="connsiteY2" fmla="*/ 712469 h 1687285"/>
              <a:gd name="connsiteX3" fmla="*/ 1853837 w 2975338"/>
              <a:gd name="connsiteY3" fmla="*/ 741044 h 1687285"/>
              <a:gd name="connsiteX4" fmla="*/ 2600870 w 2975338"/>
              <a:gd name="connsiteY4" fmla="*/ 1271179 h 1687285"/>
              <a:gd name="connsiteX5" fmla="*/ 2975338 w 2975338"/>
              <a:gd name="connsiteY5" fmla="*/ 1687285 h 1687285"/>
              <a:gd name="connsiteX0" fmla="*/ 0 w 2946763"/>
              <a:gd name="connsiteY0" fmla="*/ 0 h 1696810"/>
              <a:gd name="connsiteX1" fmla="*/ 313508 w 2946763"/>
              <a:gd name="connsiteY1" fmla="*/ 323033 h 1696810"/>
              <a:gd name="connsiteX2" fmla="*/ 1415688 w 2946763"/>
              <a:gd name="connsiteY2" fmla="*/ 712469 h 1696810"/>
              <a:gd name="connsiteX3" fmla="*/ 1853837 w 2946763"/>
              <a:gd name="connsiteY3" fmla="*/ 741044 h 1696810"/>
              <a:gd name="connsiteX4" fmla="*/ 2600870 w 2946763"/>
              <a:gd name="connsiteY4" fmla="*/ 1271179 h 1696810"/>
              <a:gd name="connsiteX5" fmla="*/ 2946763 w 2946763"/>
              <a:gd name="connsiteY5" fmla="*/ 1696810 h 1696810"/>
              <a:gd name="connsiteX0" fmla="*/ 0 w 2947003"/>
              <a:gd name="connsiteY0" fmla="*/ 0 h 1696810"/>
              <a:gd name="connsiteX1" fmla="*/ 313508 w 2947003"/>
              <a:gd name="connsiteY1" fmla="*/ 323033 h 1696810"/>
              <a:gd name="connsiteX2" fmla="*/ 1415688 w 2947003"/>
              <a:gd name="connsiteY2" fmla="*/ 712469 h 1696810"/>
              <a:gd name="connsiteX3" fmla="*/ 1853837 w 2947003"/>
              <a:gd name="connsiteY3" fmla="*/ 741044 h 1696810"/>
              <a:gd name="connsiteX4" fmla="*/ 2600870 w 2947003"/>
              <a:gd name="connsiteY4" fmla="*/ 1271179 h 1696810"/>
              <a:gd name="connsiteX5" fmla="*/ 2946763 w 2947003"/>
              <a:gd name="connsiteY5" fmla="*/ 1696810 h 1696810"/>
              <a:gd name="connsiteX0" fmla="*/ 0 w 2946763"/>
              <a:gd name="connsiteY0" fmla="*/ 0 h 1696810"/>
              <a:gd name="connsiteX1" fmla="*/ 313508 w 2946763"/>
              <a:gd name="connsiteY1" fmla="*/ 323033 h 1696810"/>
              <a:gd name="connsiteX2" fmla="*/ 1415688 w 2946763"/>
              <a:gd name="connsiteY2" fmla="*/ 712469 h 1696810"/>
              <a:gd name="connsiteX3" fmla="*/ 1853837 w 2946763"/>
              <a:gd name="connsiteY3" fmla="*/ 741044 h 1696810"/>
              <a:gd name="connsiteX4" fmla="*/ 2600870 w 2946763"/>
              <a:gd name="connsiteY4" fmla="*/ 1271179 h 1696810"/>
              <a:gd name="connsiteX5" fmla="*/ 2946763 w 2946763"/>
              <a:gd name="connsiteY5" fmla="*/ 1696810 h 169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6763" h="1696810">
                <a:moveTo>
                  <a:pt x="0" y="0"/>
                </a:moveTo>
                <a:lnTo>
                  <a:pt x="313508" y="323033"/>
                </a:lnTo>
                <a:cubicBezTo>
                  <a:pt x="426901" y="532220"/>
                  <a:pt x="1187995" y="703307"/>
                  <a:pt x="1415688" y="712469"/>
                </a:cubicBezTo>
                <a:lnTo>
                  <a:pt x="1853837" y="741044"/>
                </a:lnTo>
                <a:cubicBezTo>
                  <a:pt x="2102848" y="917756"/>
                  <a:pt x="2151834" y="923017"/>
                  <a:pt x="2600870" y="1271179"/>
                </a:cubicBezTo>
                <a:cubicBezTo>
                  <a:pt x="2735218" y="1428931"/>
                  <a:pt x="2917190" y="1605733"/>
                  <a:pt x="2946763" y="1696810"/>
                </a:cubicBez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008812" y="3882782"/>
            <a:ext cx="533400" cy="56096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5975307" y="4516334"/>
            <a:ext cx="1566905" cy="3924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none" lIns="68644" tIns="34322" rIns="68644" bIns="34322" rtlCol="0">
            <a:spAutoFit/>
          </a:bodyPr>
          <a:lstStyle/>
          <a:p>
            <a:r>
              <a:rPr lang="en-US" sz="105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ANDREWS CIRCLE</a:t>
            </a:r>
          </a:p>
          <a:p>
            <a:r>
              <a:rPr lang="en-US" sz="105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(AT-GRADE)</a:t>
            </a:r>
            <a:endParaRPr lang="en-US" sz="105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03182" y="1064503"/>
            <a:ext cx="1100430" cy="230897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none" lIns="68644" tIns="34322" rIns="68644" bIns="34322" rtlCol="0">
            <a:spAutoFit/>
          </a:bodyPr>
          <a:lstStyle/>
          <a:p>
            <a:r>
              <a:rPr lang="en-US" sz="105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Tunnel Section</a:t>
            </a:r>
            <a:endParaRPr lang="en-US" sz="105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494212" y="1390269"/>
            <a:ext cx="533400" cy="56096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8636339" y="4627195"/>
            <a:ext cx="1363323" cy="3924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none" lIns="68644" tIns="34322" rIns="68644" bIns="34322" rtlCol="0">
            <a:spAutoFit/>
          </a:bodyPr>
          <a:lstStyle/>
          <a:p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At-Grade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(Median</a:t>
            </a:r>
          </a:p>
          <a:p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Alignment) Section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412" y="3762375"/>
            <a:ext cx="533400" cy="338932"/>
          </a:xfrm>
          <a:prstGeom prst="rect">
            <a:avLst/>
          </a:prstGeom>
          <a:ln w="0">
            <a:noFill/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630" y="3733800"/>
            <a:ext cx="561182" cy="75999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7011" y="2022739"/>
            <a:ext cx="537611" cy="41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1827212" y="4560520"/>
            <a:ext cx="1483549" cy="39248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644" tIns="34322" rIns="68644" bIns="34322" rtlCol="0">
            <a:spAutoFit/>
          </a:bodyPr>
          <a:lstStyle/>
          <a:p>
            <a:pPr algn="ctr"/>
            <a:r>
              <a:rPr lang="en-US" sz="105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DRUID HILLS</a:t>
            </a:r>
          </a:p>
          <a:p>
            <a:pPr algn="ctr"/>
            <a:r>
              <a:rPr lang="en-US" sz="105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 DISTRICT</a:t>
            </a:r>
            <a:endParaRPr lang="en-US" sz="105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18613" y="3883083"/>
            <a:ext cx="1483549" cy="39248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644" tIns="34322" rIns="68644" bIns="34322" rtlCol="0">
            <a:spAutoFit/>
          </a:bodyPr>
          <a:lstStyle/>
          <a:p>
            <a:pPr algn="ctr"/>
            <a:r>
              <a:rPr lang="en-US" sz="105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EMORY GROVE</a:t>
            </a:r>
          </a:p>
          <a:p>
            <a:pPr algn="ctr"/>
            <a:r>
              <a:rPr lang="en-US" sz="105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 DISTRICT</a:t>
            </a:r>
            <a:endParaRPr lang="en-US" sz="105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0476266" y="4869376"/>
            <a:ext cx="533400" cy="56096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9192711" y="5486400"/>
            <a:ext cx="1778501" cy="3924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none" lIns="68644" tIns="34322" rIns="68644" bIns="34322" rtlCol="0">
            <a:spAutoFit/>
          </a:bodyPr>
          <a:lstStyle/>
          <a:p>
            <a:r>
              <a:rPr lang="en-US" sz="105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DECATUR/CLAIRMONT</a:t>
            </a:r>
          </a:p>
          <a:p>
            <a:r>
              <a:rPr lang="en-US" sz="105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(AT-GRADE)</a:t>
            </a:r>
            <a:endParaRPr lang="en-US" sz="105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5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9894" y="661554"/>
            <a:ext cx="5922321" cy="535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31812" y="274638"/>
            <a:ext cx="10972800" cy="639762"/>
          </a:xfrm>
        </p:spPr>
        <p:txBody>
          <a:bodyPr anchor="t">
            <a:normAutofit/>
          </a:bodyPr>
          <a:lstStyle/>
          <a:p>
            <a:pPr algn="ctr"/>
            <a:r>
              <a:rPr lang="en-US" sz="2400" b="1" dirty="0" smtClean="0"/>
              <a:t>CLIFTON ROAD TO North </a:t>
            </a:r>
            <a:r>
              <a:rPr lang="en-US" sz="2400" b="1" dirty="0" err="1" smtClean="0"/>
              <a:t>decatur</a:t>
            </a:r>
            <a:r>
              <a:rPr lang="en-US" sz="2400" b="1" dirty="0" smtClean="0"/>
              <a:t> Road</a:t>
            </a:r>
            <a:endParaRPr lang="en-US" sz="24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588" y="609600"/>
            <a:ext cx="3429000" cy="5791200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US" sz="1600" b="1" dirty="0"/>
          </a:p>
          <a:p>
            <a:pPr>
              <a:spcBef>
                <a:spcPts val="1200"/>
              </a:spcBef>
            </a:pPr>
            <a:r>
              <a:rPr lang="en-US" sz="1800" dirty="0" smtClean="0"/>
              <a:t>Stations serve CDC, Emory-Rollins, and Emory University and Hospital</a:t>
            </a:r>
          </a:p>
          <a:p>
            <a:pPr>
              <a:spcBef>
                <a:spcPts val="120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Tunnel under Clifton Road from CDC Parkway to Gatewood Road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800" dirty="0" smtClean="0">
                <a:solidFill>
                  <a:srgbClr val="00B050"/>
                </a:solidFill>
              </a:rPr>
              <a:t>Light rail in exclusive median lanes on Clifton Road and </a:t>
            </a:r>
            <a:r>
              <a:rPr lang="en-US" sz="1800" dirty="0" err="1" smtClean="0">
                <a:solidFill>
                  <a:srgbClr val="00B050"/>
                </a:solidFill>
              </a:rPr>
              <a:t>Haygood</a:t>
            </a:r>
            <a:r>
              <a:rPr lang="en-US" sz="1800" dirty="0" smtClean="0">
                <a:solidFill>
                  <a:srgbClr val="00B050"/>
                </a:solidFill>
              </a:rPr>
              <a:t> Drive to North Decatur Road </a:t>
            </a:r>
            <a:endParaRPr lang="en-US" sz="1800" dirty="0">
              <a:solidFill>
                <a:srgbClr val="00B050"/>
              </a:solidFill>
            </a:endParaRPr>
          </a:p>
          <a:p>
            <a:pPr marL="45720" indent="0">
              <a:spcBef>
                <a:spcPts val="600"/>
              </a:spcBef>
              <a:buNone/>
            </a:pP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5256212" y="1905000"/>
            <a:ext cx="3048000" cy="2743200"/>
          </a:xfrm>
          <a:prstGeom prst="rect">
            <a:avLst/>
          </a:prstGeom>
          <a:noFill/>
          <a:ln w="25400"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Flowchart: Connector 7"/>
          <p:cNvSpPr/>
          <p:nvPr/>
        </p:nvSpPr>
        <p:spPr>
          <a:xfrm>
            <a:off x="6742112" y="3217368"/>
            <a:ext cx="114300" cy="1143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Oval 3"/>
          <p:cNvSpPr/>
          <p:nvPr/>
        </p:nvSpPr>
        <p:spPr>
          <a:xfrm>
            <a:off x="5234440" y="2209800"/>
            <a:ext cx="1583872" cy="100791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6339118" y="2971800"/>
            <a:ext cx="2193694" cy="1371600"/>
          </a:xfrm>
          <a:prstGeom prst="ellipse">
            <a:avLst/>
          </a:prstGeom>
          <a:noFill/>
          <a:ln w="25400">
            <a:solidFill>
              <a:srgbClr val="00B050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212" y="2982686"/>
            <a:ext cx="7932738" cy="362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55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8412" y="813954"/>
            <a:ext cx="6324600" cy="535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31812" y="274638"/>
            <a:ext cx="10972800" cy="639762"/>
          </a:xfrm>
        </p:spPr>
        <p:txBody>
          <a:bodyPr anchor="t">
            <a:normAutofit/>
          </a:bodyPr>
          <a:lstStyle/>
          <a:p>
            <a:pPr algn="ctr"/>
            <a:r>
              <a:rPr lang="en-US" sz="2400" b="1" dirty="0" smtClean="0"/>
              <a:t>North Decatur Road</a:t>
            </a:r>
            <a:endParaRPr lang="en-US" sz="24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588" y="609600"/>
            <a:ext cx="3810000" cy="5791200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US" sz="1600" b="1" dirty="0"/>
          </a:p>
          <a:p>
            <a:pPr>
              <a:spcBef>
                <a:spcPts val="1200"/>
              </a:spcBef>
            </a:pPr>
            <a:r>
              <a:rPr lang="en-US" sz="1800" dirty="0" smtClean="0"/>
              <a:t>Light rail in exclusive median lanes on North Decatur Road from </a:t>
            </a:r>
            <a:r>
              <a:rPr lang="en-US" sz="1800" dirty="0" err="1" smtClean="0"/>
              <a:t>Haygood</a:t>
            </a:r>
            <a:r>
              <a:rPr lang="en-US" sz="1800" dirty="0" smtClean="0"/>
              <a:t> Drive to DeKalb Industrial Way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North Decatur Road widened to provide adequate right-of-way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Stations at </a:t>
            </a:r>
            <a:r>
              <a:rPr lang="en-US" sz="1800" dirty="0" err="1" smtClean="0"/>
              <a:t>Clairmont</a:t>
            </a:r>
            <a:r>
              <a:rPr lang="en-US" sz="1800" dirty="0" smtClean="0"/>
              <a:t> Road, Suburban Plaza, and DeKalb Medical Center</a:t>
            </a:r>
          </a:p>
          <a:p>
            <a:pPr>
              <a:spcBef>
                <a:spcPts val="1200"/>
              </a:spcBef>
            </a:pPr>
            <a:r>
              <a:rPr lang="en-US" sz="1800" dirty="0" smtClean="0">
                <a:solidFill>
                  <a:srgbClr val="7030A0"/>
                </a:solidFill>
              </a:rPr>
              <a:t>Aerial </a:t>
            </a:r>
            <a:r>
              <a:rPr lang="en-US" sz="1800" dirty="0">
                <a:solidFill>
                  <a:srgbClr val="7030A0"/>
                </a:solidFill>
              </a:rPr>
              <a:t>section over creek and </a:t>
            </a:r>
            <a:r>
              <a:rPr lang="en-US" sz="1800" dirty="0" smtClean="0">
                <a:solidFill>
                  <a:srgbClr val="7030A0"/>
                </a:solidFill>
              </a:rPr>
              <a:t>Superior Avenue east </a:t>
            </a:r>
            <a:r>
              <a:rPr lang="en-US" sz="1800" dirty="0">
                <a:solidFill>
                  <a:srgbClr val="7030A0"/>
                </a:solidFill>
              </a:rPr>
              <a:t>of </a:t>
            </a:r>
            <a:r>
              <a:rPr lang="en-US" sz="1800" dirty="0" err="1">
                <a:solidFill>
                  <a:srgbClr val="7030A0"/>
                </a:solidFill>
              </a:rPr>
              <a:t>Clairmont</a:t>
            </a:r>
            <a:r>
              <a:rPr lang="en-US" sz="1800" dirty="0">
                <a:solidFill>
                  <a:srgbClr val="7030A0"/>
                </a:solidFill>
              </a:rPr>
              <a:t> Road</a:t>
            </a:r>
          </a:p>
          <a:p>
            <a:pPr>
              <a:spcBef>
                <a:spcPts val="120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Tunnel under Scott Boulevard/ Medlock Road intersection through Church Street – no rail through these intersections</a:t>
            </a:r>
            <a:endParaRPr lang="en-US" sz="1800" dirty="0">
              <a:solidFill>
                <a:srgbClr val="FF0000"/>
              </a:solidFill>
            </a:endParaRPr>
          </a:p>
          <a:p>
            <a:pPr marL="45720" indent="0">
              <a:spcBef>
                <a:spcPts val="600"/>
              </a:spcBef>
              <a:buNone/>
            </a:pP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4763608" y="1981200"/>
            <a:ext cx="5064603" cy="1905000"/>
          </a:xfrm>
          <a:prstGeom prst="rect">
            <a:avLst/>
          </a:prstGeom>
          <a:noFill/>
          <a:ln w="25400"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Oval 3"/>
          <p:cNvSpPr/>
          <p:nvPr/>
        </p:nvSpPr>
        <p:spPr>
          <a:xfrm>
            <a:off x="7295908" y="2590799"/>
            <a:ext cx="1084503" cy="64770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5942012" y="2895600"/>
            <a:ext cx="956791" cy="521277"/>
          </a:xfrm>
          <a:prstGeom prst="ellipse">
            <a:avLst/>
          </a:prstGeom>
          <a:noFill/>
          <a:ln w="25400">
            <a:solidFill>
              <a:srgbClr val="7030A0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8412" y="2932658"/>
            <a:ext cx="8346168" cy="383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5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556" y="1143001"/>
            <a:ext cx="11039256" cy="8382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dirty="0" smtClean="0"/>
              <a:t>Estimated travel times between Druid Hills area and LRT termini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370014" y="4270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b="1" dirty="0" smtClean="0"/>
              <a:t>Transit travel times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67324" y="2221721"/>
            <a:ext cx="11794488" cy="1054886"/>
            <a:chOff x="167324" y="4812521"/>
            <a:chExt cx="11794488" cy="1054886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24" y="4812521"/>
              <a:ext cx="11794488" cy="1054886"/>
              <a:chOff x="167324" y="4812521"/>
              <a:chExt cx="11794488" cy="1054886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3503612" y="4812521"/>
                <a:ext cx="3581400" cy="90948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1905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500" b="1" dirty="0"/>
              </a:p>
              <a:p>
                <a:pPr algn="ctr">
                  <a:lnSpc>
                    <a:spcPct val="90000"/>
                  </a:lnSpc>
                </a:pPr>
                <a:endParaRPr lang="en-US" sz="9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900" b="1" dirty="0"/>
              </a:p>
              <a:p>
                <a:pPr algn="ctr">
                  <a:lnSpc>
                    <a:spcPct val="90000"/>
                  </a:lnSpc>
                </a:pPr>
                <a:endParaRPr lang="en-US" sz="9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900" b="1" dirty="0"/>
              </a:p>
              <a:p>
                <a:pPr algn="ctr">
                  <a:lnSpc>
                    <a:spcPct val="90000"/>
                  </a:lnSpc>
                </a:pPr>
                <a:endParaRPr lang="en-US" sz="9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900" b="1" dirty="0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67324" y="4873479"/>
                <a:ext cx="11794488" cy="993928"/>
                <a:chOff x="-82441" y="5247818"/>
                <a:chExt cx="12349228" cy="1040675"/>
              </a:xfrm>
            </p:grpSpPr>
            <p:sp>
              <p:nvSpPr>
                <p:cNvPr id="2" name="Left-Right Arrow 1"/>
                <p:cNvSpPr/>
                <p:nvPr/>
              </p:nvSpPr>
              <p:spPr>
                <a:xfrm>
                  <a:off x="1018169" y="5247818"/>
                  <a:ext cx="10145406" cy="997168"/>
                </a:xfrm>
                <a:prstGeom prst="leftRightArrow">
                  <a:avLst/>
                </a:prstGeom>
                <a:solidFill>
                  <a:schemeClr val="tx2">
                    <a:lumMod val="65000"/>
                    <a:lumOff val="35000"/>
                  </a:schemeClr>
                </a:solidFill>
                <a:ln w="85725" cap="flat">
                  <a:solidFill>
                    <a:schemeClr val="tx2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1234713" y="5273982"/>
                  <a:ext cx="990414" cy="99041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1180528" y="5638800"/>
                  <a:ext cx="1086259" cy="4882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400" b="1" dirty="0" smtClean="0"/>
                    <a:t>Avondale</a:t>
                  </a:r>
                </a:p>
                <a:p>
                  <a:pPr algn="ctr">
                    <a:lnSpc>
                      <a:spcPct val="90000"/>
                    </a:lnSpc>
                  </a:pPr>
                  <a:endParaRPr lang="en-US" sz="1300" b="1" dirty="0"/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-82441" y="5288668"/>
                  <a:ext cx="1099687" cy="999825"/>
                  <a:chOff x="-149311" y="5331775"/>
                  <a:chExt cx="1099687" cy="999825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-125745" y="5331775"/>
                    <a:ext cx="999825" cy="999825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-149311" y="5625864"/>
                    <a:ext cx="1099687" cy="6912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sz="1400" b="1" dirty="0" smtClean="0"/>
                      <a:t>Lindbergh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sz="1400" b="1" dirty="0" smtClean="0"/>
                      <a:t>Center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endParaRPr lang="en-US" sz="1300" b="1" dirty="0"/>
                  </a:p>
                </p:txBody>
              </p:sp>
            </p:grpSp>
            <p:sp>
              <p:nvSpPr>
                <p:cNvPr id="19" name="Oval 18"/>
                <p:cNvSpPr/>
                <p:nvPr/>
              </p:nvSpPr>
              <p:spPr>
                <a:xfrm>
                  <a:off x="2788245" y="5557262"/>
                  <a:ext cx="401146" cy="401146"/>
                </a:xfrm>
                <a:prstGeom prst="ellipse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892644" y="5557262"/>
                  <a:ext cx="401146" cy="401146"/>
                </a:xfrm>
                <a:prstGeom prst="ellipse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9953051" y="5557262"/>
                  <a:ext cx="401146" cy="401146"/>
                </a:xfrm>
                <a:prstGeom prst="ellipse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9057454" y="5557262"/>
                  <a:ext cx="401146" cy="401146"/>
                </a:xfrm>
                <a:prstGeom prst="ellipse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8161853" y="5557262"/>
                  <a:ext cx="401146" cy="401146"/>
                </a:xfrm>
                <a:prstGeom prst="ellipse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7266251" y="5557262"/>
                  <a:ext cx="401146" cy="401146"/>
                </a:xfrm>
                <a:prstGeom prst="ellipse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</p:grpSp>
        <p:sp>
          <p:nvSpPr>
            <p:cNvPr id="77" name="Oval 76"/>
            <p:cNvSpPr/>
            <p:nvPr/>
          </p:nvSpPr>
          <p:spPr>
            <a:xfrm>
              <a:off x="6330536" y="5169019"/>
              <a:ext cx="383126" cy="383126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8" name="Oval 77"/>
            <p:cNvSpPr/>
            <p:nvPr/>
          </p:nvSpPr>
          <p:spPr>
            <a:xfrm>
              <a:off x="5475166" y="5169019"/>
              <a:ext cx="383126" cy="383126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9" name="Oval 78"/>
            <p:cNvSpPr/>
            <p:nvPr/>
          </p:nvSpPr>
          <p:spPr>
            <a:xfrm>
              <a:off x="4619796" y="5169019"/>
              <a:ext cx="383126" cy="38312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0" name="Oval 79"/>
            <p:cNvSpPr/>
            <p:nvPr/>
          </p:nvSpPr>
          <p:spPr>
            <a:xfrm>
              <a:off x="3764426" y="5169019"/>
              <a:ext cx="383126" cy="38312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02973" y="3657600"/>
            <a:ext cx="10901639" cy="2133600"/>
            <a:chOff x="602973" y="3004837"/>
            <a:chExt cx="10901639" cy="2133600"/>
          </a:xfrm>
        </p:grpSpPr>
        <p:sp>
          <p:nvSpPr>
            <p:cNvPr id="68" name="TextBox 67"/>
            <p:cNvSpPr txBox="1"/>
            <p:nvPr/>
          </p:nvSpPr>
          <p:spPr>
            <a:xfrm>
              <a:off x="3247808" y="4658306"/>
              <a:ext cx="1322604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CDC/Emory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Conf. Center</a:t>
              </a:r>
              <a:endParaRPr lang="en-US" sz="1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086008" y="4124906"/>
              <a:ext cx="1322604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B0F0"/>
                  </a:solidFill>
                </a:rPr>
                <a:t>Emory-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B0F0"/>
                  </a:solidFill>
                </a:rPr>
                <a:t>Rollins</a:t>
              </a:r>
              <a:endParaRPr lang="en-US" sz="1400" b="1" dirty="0">
                <a:solidFill>
                  <a:srgbClr val="00B0F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015210" y="3591506"/>
              <a:ext cx="1322604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B050"/>
                  </a:solidFill>
                </a:rPr>
                <a:t>Andrews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B050"/>
                  </a:solidFill>
                </a:rPr>
                <a:t>Circle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762408" y="3004837"/>
              <a:ext cx="1322604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7030A0"/>
                  </a:solidFill>
                </a:rPr>
                <a:t>N Decatur/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7030A0"/>
                  </a:solidFill>
                </a:rPr>
                <a:t>Clairmont</a:t>
              </a:r>
              <a:endParaRPr lang="en-US" sz="14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>
              <a:off x="6932612" y="3345996"/>
              <a:ext cx="4572000" cy="737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614880" y="3353369"/>
              <a:ext cx="529302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6063325" y="3886769"/>
              <a:ext cx="5441287" cy="737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>
              <a:off x="614880" y="3886769"/>
              <a:ext cx="4679432" cy="737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5103812" y="4420169"/>
              <a:ext cx="6400800" cy="737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H="1">
              <a:off x="614880" y="4420169"/>
              <a:ext cx="3726932" cy="737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4494212" y="4946196"/>
              <a:ext cx="6998493" cy="737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H="1">
              <a:off x="602973" y="4953569"/>
              <a:ext cx="268920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1674812" y="3132998"/>
              <a:ext cx="1322604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7030A0"/>
                  </a:solidFill>
                </a:rPr>
                <a:t>15 min. </a:t>
              </a:r>
              <a:endParaRPr lang="en-US" sz="1400" b="1" dirty="0">
                <a:solidFill>
                  <a:srgbClr val="7030A0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674812" y="3678999"/>
              <a:ext cx="1322604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B050"/>
                  </a:solidFill>
                </a:rPr>
                <a:t>11.5 min. 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674812" y="4211542"/>
              <a:ext cx="1322604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B0F0"/>
                  </a:solidFill>
                </a:rPr>
                <a:t>8.5 min. </a:t>
              </a:r>
              <a:endParaRPr lang="en-US" sz="1400" b="1" dirty="0">
                <a:solidFill>
                  <a:srgbClr val="00B0F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674812" y="4748202"/>
              <a:ext cx="1322604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7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min. </a:t>
              </a:r>
              <a:endParaRPr lang="en-US" sz="1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199976" y="3135402"/>
              <a:ext cx="1322604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7030A0"/>
                  </a:solidFill>
                </a:rPr>
                <a:t>12 min.</a:t>
              </a:r>
              <a:endParaRPr lang="en-US" sz="1400" b="1" dirty="0">
                <a:solidFill>
                  <a:srgbClr val="7030A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199976" y="3633005"/>
              <a:ext cx="1322604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B050"/>
                  </a:solidFill>
                </a:rPr>
                <a:t>15.5 min.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199976" y="4166405"/>
              <a:ext cx="1322604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B0F0"/>
                  </a:solidFill>
                </a:rPr>
                <a:t>18 min. </a:t>
              </a:r>
              <a:endParaRPr lang="en-US" sz="1400" b="1" dirty="0">
                <a:solidFill>
                  <a:srgbClr val="00B0F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199976" y="4699805"/>
              <a:ext cx="1322604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20 min. </a:t>
              </a:r>
              <a:endParaRPr lang="en-US" sz="1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cxnSp>
        <p:nvCxnSpPr>
          <p:cNvPr id="6" name="Straight Connector 5"/>
          <p:cNvCxnSpPr>
            <a:stCxn id="80" idx="4"/>
          </p:cNvCxnSpPr>
          <p:nvPr/>
        </p:nvCxnSpPr>
        <p:spPr>
          <a:xfrm>
            <a:off x="3955989" y="2961345"/>
            <a:ext cx="0" cy="221371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799012" y="2971800"/>
            <a:ext cx="12347" cy="175083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84612" y="2172968"/>
            <a:ext cx="278313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Druid Hills Area Stations</a:t>
            </a:r>
          </a:p>
        </p:txBody>
      </p:sp>
      <p:cxnSp>
        <p:nvCxnSpPr>
          <p:cNvPr id="54" name="Straight Connector 53"/>
          <p:cNvCxnSpPr>
            <a:endCxn id="71" idx="0"/>
          </p:cNvCxnSpPr>
          <p:nvPr/>
        </p:nvCxnSpPr>
        <p:spPr>
          <a:xfrm flipH="1">
            <a:off x="5676512" y="3004548"/>
            <a:ext cx="12206" cy="123972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551612" y="2971800"/>
            <a:ext cx="0" cy="76200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4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2" y="228600"/>
            <a:ext cx="9753600" cy="1325562"/>
          </a:xfrm>
        </p:spPr>
        <p:txBody>
          <a:bodyPr anchor="t">
            <a:normAutofit/>
          </a:bodyPr>
          <a:lstStyle/>
          <a:p>
            <a:pPr algn="ctr"/>
            <a:r>
              <a:rPr lang="en-US" sz="2800" b="1" dirty="0" smtClean="0"/>
              <a:t>Druid Hills Area considerations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914400"/>
            <a:ext cx="11125200" cy="5562600"/>
          </a:xfrm>
        </p:spPr>
        <p:txBody>
          <a:bodyPr>
            <a:normAutofit/>
          </a:bodyPr>
          <a:lstStyle/>
          <a:p>
            <a:pPr lvl="1"/>
            <a:r>
              <a:rPr lang="en-US" sz="2400" b="1" dirty="0" smtClean="0"/>
              <a:t>End of Line station for first phase:  </a:t>
            </a:r>
            <a:r>
              <a:rPr lang="en-US" sz="2200" b="1" dirty="0" err="1" smtClean="0"/>
              <a:t>Haygood</a:t>
            </a:r>
            <a:r>
              <a:rPr lang="en-US" sz="2200" b="1" dirty="0" smtClean="0"/>
              <a:t> vs North Decatur/</a:t>
            </a:r>
            <a:r>
              <a:rPr lang="en-US" sz="2200" b="1" dirty="0" err="1" smtClean="0"/>
              <a:t>Clairmont</a:t>
            </a:r>
            <a:r>
              <a:rPr lang="en-US" sz="2200" b="1" dirty="0" smtClean="0"/>
              <a:t> </a:t>
            </a:r>
          </a:p>
          <a:p>
            <a:pPr lvl="2"/>
            <a:r>
              <a:rPr lang="en-US" sz="2200" dirty="0"/>
              <a:t>North Decatur/ </a:t>
            </a:r>
            <a:r>
              <a:rPr lang="en-US" sz="2200" dirty="0" err="1"/>
              <a:t>Clairmont</a:t>
            </a:r>
            <a:r>
              <a:rPr lang="en-US" sz="2200" dirty="0"/>
              <a:t> is preferred</a:t>
            </a:r>
          </a:p>
          <a:p>
            <a:pPr lvl="1"/>
            <a:r>
              <a:rPr lang="en-US" sz="2400" b="1" dirty="0" smtClean="0"/>
              <a:t>Changes to North Decatur Road east of </a:t>
            </a:r>
            <a:r>
              <a:rPr lang="en-US" sz="2400" b="1" dirty="0" err="1" smtClean="0"/>
              <a:t>Haygood</a:t>
            </a:r>
            <a:r>
              <a:rPr lang="en-US" sz="2400" b="1" dirty="0" smtClean="0"/>
              <a:t> Drive:</a:t>
            </a:r>
          </a:p>
          <a:p>
            <a:pPr lvl="2"/>
            <a:r>
              <a:rPr lang="en-US" sz="2200" dirty="0" smtClean="0"/>
              <a:t>Property Impacts</a:t>
            </a:r>
          </a:p>
          <a:p>
            <a:pPr lvl="2"/>
            <a:r>
              <a:rPr lang="en-US" sz="2200" dirty="0" smtClean="0"/>
              <a:t>Access Changes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0760" y="2514600"/>
            <a:ext cx="8427252" cy="411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3610760" y="3262993"/>
            <a:ext cx="5862021" cy="3218089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399212" y="2813958"/>
            <a:ext cx="4969004" cy="381680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22812" y="3262993"/>
            <a:ext cx="2593980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Approx. existing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roperty lines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8445561" y="2601591"/>
            <a:ext cx="2220851" cy="1971089"/>
            <a:chOff x="8445561" y="2601591"/>
            <a:chExt cx="2220851" cy="1971089"/>
          </a:xfrm>
        </p:grpSpPr>
        <p:grpSp>
          <p:nvGrpSpPr>
            <p:cNvPr id="54" name="Group 53"/>
            <p:cNvGrpSpPr/>
            <p:nvPr/>
          </p:nvGrpSpPr>
          <p:grpSpPr>
            <a:xfrm>
              <a:off x="8761412" y="2892878"/>
              <a:ext cx="1905000" cy="1679802"/>
              <a:chOff x="8761412" y="2892878"/>
              <a:chExt cx="1905000" cy="1679802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8761412" y="2892878"/>
                <a:ext cx="1905000" cy="1679802"/>
                <a:chOff x="8761412" y="2892878"/>
                <a:chExt cx="1905000" cy="1679802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 flipV="1">
                  <a:off x="8761412" y="4000840"/>
                  <a:ext cx="800100" cy="57184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  <a:prstDash val="sysDot"/>
                  <a:headEnd type="none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10285412" y="3352800"/>
                  <a:ext cx="76200" cy="7620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V="1">
                  <a:off x="10285412" y="2971800"/>
                  <a:ext cx="381000" cy="38100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9904412" y="2892878"/>
                  <a:ext cx="762000" cy="78922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  <a:prstDash val="sysDot"/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>
              <a:xfrm flipV="1">
                <a:off x="9561512" y="3429000"/>
                <a:ext cx="800100" cy="571840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sysDot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8445561" y="2601591"/>
              <a:ext cx="1431802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Left turn</a:t>
              </a:r>
              <a:endPara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79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1217612" y="228600"/>
            <a:ext cx="9753600" cy="1325562"/>
          </a:xfrm>
        </p:spPr>
        <p:txBody>
          <a:bodyPr anchor="t">
            <a:normAutofit/>
          </a:bodyPr>
          <a:lstStyle/>
          <a:p>
            <a:pPr algn="ctr"/>
            <a:r>
              <a:rPr lang="en-US" sz="2800" b="1" dirty="0" smtClean="0"/>
              <a:t>North </a:t>
            </a:r>
            <a:r>
              <a:rPr lang="en-US" sz="2800" b="1" dirty="0" err="1" smtClean="0"/>
              <a:t>decatur</a:t>
            </a:r>
            <a:r>
              <a:rPr lang="en-US" sz="2800" b="1" dirty="0" smtClean="0"/>
              <a:t> road: </a:t>
            </a:r>
            <a:r>
              <a:rPr lang="en-US" sz="2800" b="1" dirty="0" err="1" smtClean="0"/>
              <a:t>emory</a:t>
            </a:r>
            <a:r>
              <a:rPr lang="en-US" sz="2800" b="1" dirty="0" smtClean="0"/>
              <a:t> grove segment</a:t>
            </a:r>
            <a:br>
              <a:rPr lang="en-US" sz="2800" b="1" dirty="0" smtClean="0"/>
            </a:br>
            <a:r>
              <a:rPr lang="en-US" sz="2400" cap="none" dirty="0" smtClean="0"/>
              <a:t>N. Decatur Road existing conditions</a:t>
            </a:r>
            <a:endParaRPr lang="en-US" sz="2400" b="1" cap="none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2" t="9270" r="3230" b="27625"/>
          <a:stretch/>
        </p:blipFill>
        <p:spPr>
          <a:xfrm>
            <a:off x="1970087" y="1447800"/>
            <a:ext cx="8315325" cy="3733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89287" y="5249840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YARD (North)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37487" y="5277137"/>
            <a:ext cx="145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YARD (South)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3" name="Left-Right Arrow 22"/>
          <p:cNvSpPr/>
          <p:nvPr/>
        </p:nvSpPr>
        <p:spPr>
          <a:xfrm flipV="1">
            <a:off x="5627687" y="5337513"/>
            <a:ext cx="1600200" cy="340756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99318" y="5678269"/>
            <a:ext cx="161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CURB TO CURB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(40-45 feet)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4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25" t="11739" r="4896" b="27623"/>
          <a:stretch/>
        </p:blipFill>
        <p:spPr>
          <a:xfrm>
            <a:off x="2208212" y="1295400"/>
            <a:ext cx="8181975" cy="3587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1612" y="4888468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YARD (North)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9462" y="4888468"/>
            <a:ext cx="145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YARD (South)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912" y="4862637"/>
            <a:ext cx="0" cy="521732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37462" y="4862637"/>
            <a:ext cx="0" cy="103947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-Right Arrow 9"/>
          <p:cNvSpPr/>
          <p:nvPr/>
        </p:nvSpPr>
        <p:spPr>
          <a:xfrm flipV="1">
            <a:off x="4513262" y="5902107"/>
            <a:ext cx="3124199" cy="27581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25223" y="6183868"/>
            <a:ext cx="161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CURB TO CURB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13262" y="4862637"/>
            <a:ext cx="0" cy="103947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-Right Arrow 12"/>
          <p:cNvSpPr/>
          <p:nvPr/>
        </p:nvSpPr>
        <p:spPr>
          <a:xfrm flipV="1">
            <a:off x="5527674" y="5029198"/>
            <a:ext cx="1207615" cy="192169"/>
          </a:xfrm>
          <a:prstGeom prst="left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27674" y="5255777"/>
            <a:ext cx="1342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LIGHT RAIL</a:t>
            </a:r>
          </a:p>
          <a:p>
            <a:r>
              <a:rPr lang="en-US" sz="1600" b="1" dirty="0" smtClean="0">
                <a:solidFill>
                  <a:srgbClr val="7030A0"/>
                </a:solidFill>
              </a:rPr>
              <a:t>(in median)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0286" y="2451558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EXTENDED 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AREA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735289" y="4868472"/>
            <a:ext cx="0" cy="521732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19249" y="4936655"/>
            <a:ext cx="763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EAST-</a:t>
            </a:r>
          </a:p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BOUND</a:t>
            </a:r>
          </a:p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TRAFFIC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00251" y="4943939"/>
            <a:ext cx="763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WEST-</a:t>
            </a:r>
          </a:p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BOUND</a:t>
            </a:r>
          </a:p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TRAFFIC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1217612" y="228600"/>
            <a:ext cx="9753600" cy="1325562"/>
          </a:xfrm>
        </p:spPr>
        <p:txBody>
          <a:bodyPr anchor="t">
            <a:normAutofit/>
          </a:bodyPr>
          <a:lstStyle/>
          <a:p>
            <a:pPr algn="ctr"/>
            <a:r>
              <a:rPr lang="en-US" sz="2800" b="1" dirty="0" smtClean="0"/>
              <a:t>North </a:t>
            </a:r>
            <a:r>
              <a:rPr lang="en-US" sz="2800" b="1" dirty="0" err="1" smtClean="0"/>
              <a:t>decatur</a:t>
            </a:r>
            <a:r>
              <a:rPr lang="en-US" sz="2800" b="1" dirty="0" smtClean="0"/>
              <a:t> road: </a:t>
            </a:r>
            <a:r>
              <a:rPr lang="en-US" sz="2800" b="1" dirty="0" err="1" smtClean="0"/>
              <a:t>emory</a:t>
            </a:r>
            <a:r>
              <a:rPr lang="en-US" sz="2800" b="1" dirty="0" smtClean="0"/>
              <a:t> grove segment</a:t>
            </a:r>
            <a:br>
              <a:rPr lang="en-US" sz="2800" b="1" dirty="0" smtClean="0"/>
            </a:br>
            <a:r>
              <a:rPr lang="en-US" sz="2400" cap="none" dirty="0"/>
              <a:t>N. Decatur </a:t>
            </a:r>
            <a:r>
              <a:rPr lang="en-US" sz="2400" cap="none" dirty="0" smtClean="0"/>
              <a:t>Road median alignment with widening to north</a:t>
            </a:r>
            <a:endParaRPr lang="en-US" sz="24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4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836612" y="228600"/>
            <a:ext cx="10515600" cy="1325562"/>
          </a:xfrm>
        </p:spPr>
        <p:txBody>
          <a:bodyPr anchor="t">
            <a:normAutofit/>
          </a:bodyPr>
          <a:lstStyle/>
          <a:p>
            <a:pPr algn="ctr"/>
            <a:r>
              <a:rPr lang="en-US" sz="2800" b="1" dirty="0"/>
              <a:t>North </a:t>
            </a:r>
            <a:r>
              <a:rPr lang="en-US" sz="2800" b="1" dirty="0" err="1"/>
              <a:t>decatur</a:t>
            </a:r>
            <a:r>
              <a:rPr lang="en-US" sz="2800" b="1" dirty="0"/>
              <a:t> road: </a:t>
            </a:r>
            <a:r>
              <a:rPr lang="en-US" sz="2800" b="1" dirty="0" err="1"/>
              <a:t>emory</a:t>
            </a:r>
            <a:r>
              <a:rPr lang="en-US" sz="2800" b="1" dirty="0"/>
              <a:t> grove segment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400" cap="none" dirty="0" smtClean="0"/>
              <a:t>N. Decatur Road median alignment with widening on both sides</a:t>
            </a:r>
            <a:endParaRPr lang="en-US" sz="2400" b="1" cap="none" dirty="0">
              <a:solidFill>
                <a:srgbClr val="FF000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9" t="14262" r="4063" b="27301"/>
          <a:stretch/>
        </p:blipFill>
        <p:spPr>
          <a:xfrm>
            <a:off x="1855787" y="1371599"/>
            <a:ext cx="8429625" cy="34575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579687" y="4964668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YARD (North)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18487" y="4945620"/>
            <a:ext cx="145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YARD (South)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476309" y="4820959"/>
            <a:ext cx="0" cy="521732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85087" y="4820959"/>
            <a:ext cx="0" cy="103947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-Right Arrow 39"/>
          <p:cNvSpPr/>
          <p:nvPr/>
        </p:nvSpPr>
        <p:spPr>
          <a:xfrm flipV="1">
            <a:off x="4560888" y="6060455"/>
            <a:ext cx="3124199" cy="199903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261627" y="6248400"/>
            <a:ext cx="161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CURB TO CURB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457656" y="4820959"/>
            <a:ext cx="0" cy="103947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eft-Right Arrow 42"/>
          <p:cNvSpPr/>
          <p:nvPr/>
        </p:nvSpPr>
        <p:spPr>
          <a:xfrm flipV="1">
            <a:off x="5516089" y="5105400"/>
            <a:ext cx="1111723" cy="201807"/>
          </a:xfrm>
          <a:prstGeom prst="left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450614" y="5341616"/>
            <a:ext cx="1342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LIGHT RAIL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(in median)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59311" y="2367974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EXTENDED 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AREA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6688686" y="4826794"/>
            <a:ext cx="0" cy="521732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807716" y="4953000"/>
            <a:ext cx="763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EAST-</a:t>
            </a:r>
          </a:p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BOUND</a:t>
            </a:r>
          </a:p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TRAFFIC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88718" y="4960284"/>
            <a:ext cx="763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WEST-</a:t>
            </a:r>
          </a:p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BOUND</a:t>
            </a:r>
          </a:p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TRAFFIC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63245" y="1504949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EXTENDED 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AREA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2400" b="1" dirty="0" smtClean="0"/>
              <a:t>How you can get involved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482248"/>
              </p:ext>
            </p:extLst>
          </p:nvPr>
        </p:nvGraphicFramePr>
        <p:xfrm>
          <a:off x="608012" y="767392"/>
          <a:ext cx="11277600" cy="48866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73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Opportunity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89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Clifton Corridor Website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https://www.itsmarta.com/clifton-corridor-overview.aspx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information, factsheets, newsletters, and event announcements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81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Neighborhood Meetings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will be back to discuss the project with each neighborhood group, including workshops to discuss issues and solutions in each area.</a:t>
                      </a:r>
                      <a:endParaRPr lang="en-US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30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Webinar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– date to be determined</a:t>
                      </a:r>
                      <a:endParaRPr lang="en-US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01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</a:t>
                      </a:r>
                      <a:r>
                        <a:rPr lang="en-US" sz="16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Project Team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i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clifton@itsmarta.com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</a:t>
                      </a:r>
                      <a:r>
                        <a:rPr lang="en-US" sz="1600" b="1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announcements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you signed in today, you will receive project announcements and updates.  If you did not sign in and would like to receive this information. please email MARTA at </a:t>
                      </a:r>
                      <a:r>
                        <a:rPr lang="en-US" sz="16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clifton@itsmarta.com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81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Events</a:t>
                      </a:r>
                      <a:endParaRPr lang="en-US" sz="1600" b="1" baseline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Look for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Clifton Corridor booths at upcoming festivals.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Event: 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Callanwolde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Jazz on the Lawn – June 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Comment Period &amp; Public Hearing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Public comments can be made for 45 days following publication of the DEIS.  A public hearing will be held two to six weeks after DEIS publication.  Comments received during this time will be incorporated into a Final EIS (FEIS).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08012" y="1905000"/>
            <a:ext cx="112776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3237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5635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agenda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524000"/>
            <a:ext cx="9753600" cy="4343400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Background – Where we started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Current – Where we are now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Next steps – Where we’re going</a:t>
            </a: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Neighborhood – Project Context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3611" y="1371600"/>
            <a:ext cx="7086599" cy="1066801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812" y="3505200"/>
            <a:ext cx="8686798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Contact:  Bryan Hobbs, MARTA Project Manager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jhobbs@itsmarta.com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3" descr="Z:\DMJM\Projects\Public\60322300 Clifton Corridor\900-Work\920-GIS or Graphics\Logos\Clifton Corridor Final Logo\Clifton Corridor Final Logo\CliftonCorridorFINALTransBkGrn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812" y="561975"/>
            <a:ext cx="203358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69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31812" y="274638"/>
            <a:ext cx="10972800" cy="639762"/>
          </a:xfrm>
        </p:spPr>
        <p:txBody>
          <a:bodyPr anchor="t">
            <a:normAutofit/>
          </a:bodyPr>
          <a:lstStyle/>
          <a:p>
            <a:pPr algn="ctr"/>
            <a:r>
              <a:rPr lang="en-US" sz="2400" b="1" dirty="0" smtClean="0"/>
              <a:t>Regional transit Context</a:t>
            </a:r>
            <a:endParaRPr lang="en-US" sz="2400" b="1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3427412" cy="5562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US" sz="1600" b="1" dirty="0"/>
          </a:p>
          <a:p>
            <a:pPr>
              <a:spcBef>
                <a:spcPts val="1200"/>
              </a:spcBef>
            </a:pPr>
            <a:r>
              <a:rPr lang="en-US" sz="1800" dirty="0" smtClean="0"/>
              <a:t>Light Rail from Lindbergh Center station to Avondale station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Links Red/Gold line to Blue Line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High capacity transit service to a major regional job center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Reliable, frequent transit in a highly congested area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Serves Atlanta, DeKalb County and regional commuters</a:t>
            </a:r>
            <a:endParaRPr lang="en-US" sz="1800" dirty="0"/>
          </a:p>
          <a:p>
            <a:pPr>
              <a:spcBef>
                <a:spcPts val="1200"/>
              </a:spcBef>
            </a:pPr>
            <a:endParaRPr lang="en-US" sz="1800" dirty="0"/>
          </a:p>
          <a:p>
            <a:pPr marL="45720" indent="0">
              <a:spcBef>
                <a:spcPts val="600"/>
              </a:spcBef>
              <a:buNone/>
            </a:pP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412" y="838200"/>
            <a:ext cx="8607136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7719060" y="2606040"/>
            <a:ext cx="2080260" cy="2103120"/>
          </a:xfrm>
          <a:custGeom>
            <a:avLst/>
            <a:gdLst>
              <a:gd name="connsiteX0" fmla="*/ 0 w 2080260"/>
              <a:gd name="connsiteY0" fmla="*/ 0 h 2103120"/>
              <a:gd name="connsiteX1" fmla="*/ 1021080 w 2080260"/>
              <a:gd name="connsiteY1" fmla="*/ 1028700 h 2103120"/>
              <a:gd name="connsiteX2" fmla="*/ 1143000 w 2080260"/>
              <a:gd name="connsiteY2" fmla="*/ 1104900 h 2103120"/>
              <a:gd name="connsiteX3" fmla="*/ 1280160 w 2080260"/>
              <a:gd name="connsiteY3" fmla="*/ 1120140 h 2103120"/>
              <a:gd name="connsiteX4" fmla="*/ 1897380 w 2080260"/>
              <a:gd name="connsiteY4" fmla="*/ 1120140 h 2103120"/>
              <a:gd name="connsiteX5" fmla="*/ 2004060 w 2080260"/>
              <a:gd name="connsiteY5" fmla="*/ 1150620 h 2103120"/>
              <a:gd name="connsiteX6" fmla="*/ 2057400 w 2080260"/>
              <a:gd name="connsiteY6" fmla="*/ 1242060 h 2103120"/>
              <a:gd name="connsiteX7" fmla="*/ 2080260 w 2080260"/>
              <a:gd name="connsiteY7" fmla="*/ 1386840 h 2103120"/>
              <a:gd name="connsiteX8" fmla="*/ 2072640 w 2080260"/>
              <a:gd name="connsiteY8" fmla="*/ 2103120 h 2103120"/>
              <a:gd name="connsiteX9" fmla="*/ 2072640 w 2080260"/>
              <a:gd name="connsiteY9" fmla="*/ 210312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0260" h="2103120">
                <a:moveTo>
                  <a:pt x="0" y="0"/>
                </a:moveTo>
                <a:lnTo>
                  <a:pt x="1021080" y="1028700"/>
                </a:lnTo>
                <a:lnTo>
                  <a:pt x="1143000" y="1104900"/>
                </a:lnTo>
                <a:lnTo>
                  <a:pt x="1280160" y="1120140"/>
                </a:lnTo>
                <a:lnTo>
                  <a:pt x="1897380" y="1120140"/>
                </a:lnTo>
                <a:lnTo>
                  <a:pt x="2004060" y="1150620"/>
                </a:lnTo>
                <a:lnTo>
                  <a:pt x="2057400" y="1242060"/>
                </a:lnTo>
                <a:lnTo>
                  <a:pt x="2080260" y="1386840"/>
                </a:lnTo>
                <a:lnTo>
                  <a:pt x="2072640" y="2103120"/>
                </a:lnTo>
                <a:lnTo>
                  <a:pt x="2072640" y="2103120"/>
                </a:lnTo>
              </a:path>
            </a:pathLst>
          </a:custGeom>
          <a:noFill/>
          <a:ln w="104775">
            <a:solidFill>
              <a:srgbClr val="7030A0">
                <a:alpha val="6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380412" y="3429000"/>
            <a:ext cx="609600" cy="457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8913812" y="3419868"/>
            <a:ext cx="180209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CDC/Emory area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9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5635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What is light rail transit?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066800"/>
            <a:ext cx="7391400" cy="4724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b="1" dirty="0"/>
              <a:t>Light Rail Vehicles: </a:t>
            </a:r>
            <a:r>
              <a:rPr lang="en-US" sz="1800" dirty="0" smtClean="0"/>
              <a:t>Similar or same as modern streetcar, but </a:t>
            </a:r>
            <a:r>
              <a:rPr lang="en-US" sz="1800" dirty="0"/>
              <a:t>typically 2 or more cars per </a:t>
            </a:r>
            <a:r>
              <a:rPr lang="en-US" sz="1800" dirty="0" smtClean="0"/>
              <a:t>train providing higher capacity</a:t>
            </a: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1800" b="1" dirty="0" smtClean="0"/>
              <a:t>Flexibility: </a:t>
            </a:r>
            <a:r>
              <a:rPr lang="en-US" sz="1800" dirty="0" smtClean="0"/>
              <a:t>Operates along roadways typically in exclusive lanes, and may include dedicated guideways at ground level, elevated, or underground</a:t>
            </a:r>
          </a:p>
          <a:p>
            <a:pPr>
              <a:lnSpc>
                <a:spcPct val="120000"/>
              </a:lnSpc>
            </a:pPr>
            <a:r>
              <a:rPr lang="en-US" sz="1800" b="1" dirty="0" smtClean="0"/>
              <a:t>Operations</a:t>
            </a:r>
            <a:r>
              <a:rPr lang="en-US" sz="1800" dirty="0" smtClean="0"/>
              <a:t>: Stops typically ½ to 1 mile, but can be closer in major activity areas; frequency typically every 5 to 15 minutes throughout the day </a:t>
            </a:r>
          </a:p>
          <a:p>
            <a:pPr>
              <a:lnSpc>
                <a:spcPct val="120000"/>
              </a:lnSpc>
            </a:pPr>
            <a:r>
              <a:rPr lang="en-US" sz="1800" b="1" dirty="0" smtClean="0"/>
              <a:t>Stations/Stops: </a:t>
            </a:r>
            <a:r>
              <a:rPr lang="en-US" sz="1800" dirty="0" smtClean="0"/>
              <a:t>Simple stations with center or sidewalk-level platforms</a:t>
            </a:r>
          </a:p>
          <a:p>
            <a:pPr>
              <a:lnSpc>
                <a:spcPct val="120000"/>
              </a:lnSpc>
            </a:pPr>
            <a:r>
              <a:rPr lang="en-US" sz="1800" b="1" dirty="0" smtClean="0"/>
              <a:t>Power System: </a:t>
            </a:r>
            <a:r>
              <a:rPr lang="en-US" sz="1800" dirty="0" smtClean="0"/>
              <a:t>Electric power is generally via overhead wires, rather than by third rail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8002090" y="3479884"/>
            <a:ext cx="30957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Light Rail in a dedicated guideway (Charlotte)</a:t>
            </a:r>
            <a:endParaRPr lang="en-US" sz="105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\\uspsw2vfp001\Media library\Photos\Rail - Metro Light\NC_Charlotte’s Integrated Transit and Land Use Program_GJ\Charlotte - Lynx - scre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212" y="1066799"/>
            <a:ext cx="3253476" cy="241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50793" y="3860884"/>
            <a:ext cx="31983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Light rail operating with the roadway (Houston)</a:t>
            </a:r>
            <a:endParaRPr lang="en-US" sz="105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 descr="\\uspsw2vfp001\Media library\Photos\Rail - Metro Light\TX_Houston METRO University Corridor_DH\Houston METRO University Corridor - 02543 - 4th - Scree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212" y="4114800"/>
            <a:ext cx="3302423" cy="247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86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roup 414"/>
          <p:cNvGrpSpPr/>
          <p:nvPr/>
        </p:nvGrpSpPr>
        <p:grpSpPr>
          <a:xfrm>
            <a:off x="1588474" y="990600"/>
            <a:ext cx="1607232" cy="642892"/>
            <a:chOff x="150812" y="998936"/>
            <a:chExt cx="1607232" cy="642892"/>
          </a:xfrm>
        </p:grpSpPr>
        <p:sp>
          <p:nvSpPr>
            <p:cNvPr id="416" name="Chevron 415"/>
            <p:cNvSpPr/>
            <p:nvPr/>
          </p:nvSpPr>
          <p:spPr>
            <a:xfrm>
              <a:off x="150812" y="998936"/>
              <a:ext cx="1607232" cy="642892"/>
            </a:xfrm>
            <a:prstGeom prst="chevron">
              <a:avLst/>
            </a:prstGeom>
            <a:solidFill>
              <a:srgbClr val="7030A0"/>
            </a:solidFill>
            <a:ln w="285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7" name="Chevron 4"/>
            <p:cNvSpPr/>
            <p:nvPr/>
          </p:nvSpPr>
          <p:spPr>
            <a:xfrm>
              <a:off x="472258" y="998936"/>
              <a:ext cx="964340" cy="64289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2012</a:t>
              </a:r>
              <a:endParaRPr lang="en-US" sz="2800" b="1" kern="1200" dirty="0"/>
            </a:p>
          </p:txBody>
        </p:sp>
        <p:grpSp>
          <p:nvGrpSpPr>
            <p:cNvPr id="418" name="Group 417"/>
            <p:cNvGrpSpPr/>
            <p:nvPr/>
          </p:nvGrpSpPr>
          <p:grpSpPr>
            <a:xfrm>
              <a:off x="150812" y="998936"/>
              <a:ext cx="1607232" cy="642892"/>
              <a:chOff x="1002" y="537567"/>
              <a:chExt cx="1607232" cy="642892"/>
            </a:xfrm>
          </p:grpSpPr>
          <p:sp>
            <p:nvSpPr>
              <p:cNvPr id="419" name="Chevron 418"/>
              <p:cNvSpPr/>
              <p:nvPr/>
            </p:nvSpPr>
            <p:spPr>
              <a:xfrm>
                <a:off x="1002" y="537567"/>
                <a:ext cx="1607232" cy="642892"/>
              </a:xfrm>
              <a:prstGeom prst="chevron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0" name="Chevron 4"/>
              <p:cNvSpPr/>
              <p:nvPr/>
            </p:nvSpPr>
            <p:spPr>
              <a:xfrm>
                <a:off x="322448" y="537567"/>
                <a:ext cx="964340" cy="642892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b="1" kern="1200" dirty="0"/>
              </a:p>
            </p:txBody>
          </p:sp>
        </p:grpSp>
      </p:grpSp>
      <p:grpSp>
        <p:nvGrpSpPr>
          <p:cNvPr id="409" name="Group 408"/>
          <p:cNvGrpSpPr/>
          <p:nvPr/>
        </p:nvGrpSpPr>
        <p:grpSpPr>
          <a:xfrm>
            <a:off x="143780" y="990600"/>
            <a:ext cx="1607232" cy="642892"/>
            <a:chOff x="150812" y="998936"/>
            <a:chExt cx="1607232" cy="642892"/>
          </a:xfrm>
          <a:noFill/>
        </p:grpSpPr>
        <p:grpSp>
          <p:nvGrpSpPr>
            <p:cNvPr id="412" name="Group 411"/>
            <p:cNvGrpSpPr/>
            <p:nvPr/>
          </p:nvGrpSpPr>
          <p:grpSpPr>
            <a:xfrm>
              <a:off x="150812" y="998936"/>
              <a:ext cx="1607232" cy="642892"/>
              <a:chOff x="1002" y="537567"/>
              <a:chExt cx="1607232" cy="642892"/>
            </a:xfrm>
            <a:grpFill/>
          </p:grpSpPr>
          <p:sp>
            <p:nvSpPr>
              <p:cNvPr id="413" name="Chevron 412"/>
              <p:cNvSpPr/>
              <p:nvPr/>
            </p:nvSpPr>
            <p:spPr>
              <a:xfrm>
                <a:off x="1002" y="537567"/>
                <a:ext cx="1607232" cy="642892"/>
              </a:xfrm>
              <a:prstGeom prst="chevron">
                <a:avLst/>
              </a:prstGeom>
              <a:solidFill>
                <a:srgbClr val="7030A0"/>
              </a:solidFill>
              <a:ln w="57150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4" name="Chevron 4"/>
              <p:cNvSpPr/>
              <p:nvPr/>
            </p:nvSpPr>
            <p:spPr>
              <a:xfrm>
                <a:off x="322448" y="537567"/>
                <a:ext cx="964340" cy="642892"/>
              </a:xfrm>
              <a:prstGeom prst="rect">
                <a:avLst/>
              </a:prstGeom>
              <a:grpFill/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b="1" kern="1200" dirty="0"/>
              </a:p>
            </p:txBody>
          </p:sp>
        </p:grpSp>
        <p:sp>
          <p:nvSpPr>
            <p:cNvPr id="411" name="Chevron 4"/>
            <p:cNvSpPr/>
            <p:nvPr/>
          </p:nvSpPr>
          <p:spPr>
            <a:xfrm>
              <a:off x="472258" y="998936"/>
              <a:ext cx="964340" cy="642892"/>
            </a:xfrm>
            <a:prstGeom prst="rect">
              <a:avLst/>
            </a:prstGeom>
            <a:grpFill/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2009</a:t>
              </a:r>
              <a:endParaRPr lang="en-US" sz="2800" b="1" kern="1200" dirty="0"/>
            </a:p>
          </p:txBody>
        </p:sp>
      </p:grpSp>
      <p:sp>
        <p:nvSpPr>
          <p:cNvPr id="53" name="Title 3"/>
          <p:cNvSpPr>
            <a:spLocks noGrp="1"/>
          </p:cNvSpPr>
          <p:nvPr>
            <p:ph type="title"/>
          </p:nvPr>
        </p:nvSpPr>
        <p:spPr>
          <a:xfrm>
            <a:off x="1217614" y="76200"/>
            <a:ext cx="9753600" cy="5635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Project history</a:t>
            </a:r>
            <a:endParaRPr lang="en-US" sz="2800" b="1" dirty="0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78782" y="1905000"/>
            <a:ext cx="304383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buNone/>
            </a:pPr>
            <a:r>
              <a:rPr lang="en-US" sz="2000" b="1" dirty="0" smtClean="0"/>
              <a:t>Alternatives Analysis: 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Evaluated potential project alignments (routes) and transit types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Analysis + stakeholder input: reduce potential alternatives to a best alignment + transit type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US" sz="1800" u="sng" dirty="0" smtClean="0"/>
              <a:t>Outcome:</a:t>
            </a:r>
            <a:r>
              <a:rPr lang="en-US" sz="1800" dirty="0"/>
              <a:t> </a:t>
            </a:r>
            <a:r>
              <a:rPr lang="en-US" sz="1800" dirty="0" smtClean="0"/>
              <a:t> Light Rail Transit from Lindbergh Center to Avondale</a:t>
            </a:r>
            <a:endParaRPr lang="en-US" sz="1050" dirty="0"/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3069066" y="1905000"/>
            <a:ext cx="5463746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000" b="1" dirty="0" smtClean="0"/>
              <a:t>Refinements + Subsequent Alternatives: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Improved project design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/>
              <a:t>Improved transit reliability and frequency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/>
              <a:t>Improved access to jobs and activity centers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/>
              <a:t>Responded to stakeholder concerns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/>
              <a:t>Improved traffic flow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/>
              <a:t>Improved cost-competitiveness for federal funding</a:t>
            </a:r>
            <a:endParaRPr lang="en-US" sz="1800" dirty="0"/>
          </a:p>
          <a:p>
            <a:pPr marL="4572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800" u="sng" dirty="0" smtClean="0"/>
              <a:t>Outcome:</a:t>
            </a:r>
            <a:r>
              <a:rPr lang="en-US" sz="1800" dirty="0" smtClean="0"/>
              <a:t> Two alternatives for Environmental </a:t>
            </a:r>
            <a:br>
              <a:rPr lang="en-US" sz="1800" dirty="0" smtClean="0"/>
            </a:br>
            <a:r>
              <a:rPr lang="en-US" sz="1800" dirty="0" smtClean="0"/>
              <a:t>Impact Statement (EIS)</a:t>
            </a:r>
            <a:endParaRPr lang="en-US" sz="1800" dirty="0"/>
          </a:p>
        </p:txBody>
      </p:sp>
      <p:grpSp>
        <p:nvGrpSpPr>
          <p:cNvPr id="3" name="Group 2"/>
          <p:cNvGrpSpPr/>
          <p:nvPr/>
        </p:nvGrpSpPr>
        <p:grpSpPr>
          <a:xfrm>
            <a:off x="8304212" y="1905000"/>
            <a:ext cx="3581400" cy="4407662"/>
            <a:chOff x="8304212" y="1905000"/>
            <a:chExt cx="3581400" cy="4407662"/>
          </a:xfrm>
        </p:grpSpPr>
        <p:grpSp>
          <p:nvGrpSpPr>
            <p:cNvPr id="2" name="Group 1"/>
            <p:cNvGrpSpPr/>
            <p:nvPr/>
          </p:nvGrpSpPr>
          <p:grpSpPr>
            <a:xfrm>
              <a:off x="8685212" y="2590800"/>
              <a:ext cx="3200400" cy="3721862"/>
              <a:chOff x="8685212" y="2678938"/>
              <a:chExt cx="3200400" cy="3721862"/>
            </a:xfrm>
          </p:grpSpPr>
          <p:sp>
            <p:nvSpPr>
              <p:cNvPr id="57" name="Content Placeholder 2"/>
              <p:cNvSpPr txBox="1">
                <a:spLocks/>
              </p:cNvSpPr>
              <p:nvPr/>
            </p:nvSpPr>
            <p:spPr>
              <a:xfrm>
                <a:off x="8905020" y="2678938"/>
                <a:ext cx="2980592" cy="37218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029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7315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9601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18872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1"/>
                  </a:buClr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417320" indent="-22860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45920" indent="-22860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74520" indent="-22860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03120" indent="-228600" algn="l" defTabSz="914400" rtl="0" eaLnBrk="1" latinLnBrk="0" hangingPunct="1">
                  <a:spcBef>
                    <a:spcPts val="600"/>
                  </a:spcBef>
                  <a:buSzPct val="8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1800" dirty="0">
                    <a:solidFill>
                      <a:srgbClr val="0070C0"/>
                    </a:solidFill>
                  </a:rPr>
                  <a:t>Transportation Operations &amp; Impacts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800" dirty="0" smtClean="0">
                    <a:solidFill>
                      <a:srgbClr val="7030A0"/>
                    </a:solidFill>
                  </a:rPr>
                  <a:t>Community Resources</a:t>
                </a:r>
                <a:endParaRPr lang="en-US" sz="1800" dirty="0">
                  <a:solidFill>
                    <a:srgbClr val="7030A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800" dirty="0">
                    <a:solidFill>
                      <a:srgbClr val="00B050"/>
                    </a:solidFill>
                  </a:rPr>
                  <a:t>Natural Resources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800" dirty="0">
                    <a:solidFill>
                      <a:srgbClr val="FF0000"/>
                    </a:solidFill>
                  </a:rPr>
                  <a:t>Cumulative and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Constructions</a:t>
                </a:r>
                <a:endParaRPr lang="en-US" sz="2000" b="1" dirty="0" smtClean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58" name="Picture 2" descr="Related image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85212" y="2721029"/>
                <a:ext cx="479371" cy="479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98515" y="3369407"/>
                <a:ext cx="443897" cy="364393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61412" y="3962400"/>
                <a:ext cx="428920" cy="428920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85212" y="4572000"/>
                <a:ext cx="415261" cy="397958"/>
              </a:xfrm>
              <a:prstGeom prst="rect">
                <a:avLst/>
              </a:prstGeom>
            </p:spPr>
          </p:pic>
        </p:grpSp>
        <p:sp>
          <p:nvSpPr>
            <p:cNvPr id="62" name="Rectangle 61"/>
            <p:cNvSpPr/>
            <p:nvPr/>
          </p:nvSpPr>
          <p:spPr>
            <a:xfrm>
              <a:off x="8304212" y="1905000"/>
              <a:ext cx="33357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indent="0" algn="ctr">
                <a:buFont typeface="Arial" pitchFamily="34" charset="0"/>
                <a:buNone/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Environmental Review and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Documentation: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10221040" y="993224"/>
            <a:ext cx="1607232" cy="642892"/>
            <a:chOff x="151511" y="998936"/>
            <a:chExt cx="1607232" cy="642892"/>
          </a:xfrm>
        </p:grpSpPr>
        <p:grpSp>
          <p:nvGrpSpPr>
            <p:cNvPr id="286" name="Group 285"/>
            <p:cNvGrpSpPr/>
            <p:nvPr/>
          </p:nvGrpSpPr>
          <p:grpSpPr>
            <a:xfrm>
              <a:off x="151511" y="998936"/>
              <a:ext cx="1607232" cy="642892"/>
              <a:chOff x="1701" y="537567"/>
              <a:chExt cx="1607232" cy="642892"/>
            </a:xfrm>
          </p:grpSpPr>
          <p:sp>
            <p:nvSpPr>
              <p:cNvPr id="288" name="Chevron 287"/>
              <p:cNvSpPr/>
              <p:nvPr/>
            </p:nvSpPr>
            <p:spPr>
              <a:xfrm>
                <a:off x="1701" y="537567"/>
                <a:ext cx="1607232" cy="642892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9" name="Chevron 4"/>
              <p:cNvSpPr/>
              <p:nvPr/>
            </p:nvSpPr>
            <p:spPr>
              <a:xfrm>
                <a:off x="322448" y="537567"/>
                <a:ext cx="964340" cy="642892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kern="1200" dirty="0"/>
              </a:p>
            </p:txBody>
          </p:sp>
        </p:grpSp>
        <p:sp>
          <p:nvSpPr>
            <p:cNvPr id="287" name="Chevron 4"/>
            <p:cNvSpPr/>
            <p:nvPr/>
          </p:nvSpPr>
          <p:spPr>
            <a:xfrm>
              <a:off x="472258" y="998936"/>
              <a:ext cx="964340" cy="64289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2018</a:t>
              </a:r>
              <a:endParaRPr lang="en-US" sz="2800" b="1" kern="1200" dirty="0"/>
            </a:p>
          </p:txBody>
        </p:sp>
      </p:grpSp>
      <p:grpSp>
        <p:nvGrpSpPr>
          <p:cNvPr id="290" name="Group 289"/>
          <p:cNvGrpSpPr/>
          <p:nvPr/>
        </p:nvGrpSpPr>
        <p:grpSpPr>
          <a:xfrm>
            <a:off x="8801738" y="990600"/>
            <a:ext cx="1607232" cy="642892"/>
            <a:chOff x="150812" y="998936"/>
            <a:chExt cx="1607232" cy="642892"/>
          </a:xfrm>
        </p:grpSpPr>
        <p:sp>
          <p:nvSpPr>
            <p:cNvPr id="291" name="Chevron 290"/>
            <p:cNvSpPr/>
            <p:nvPr/>
          </p:nvSpPr>
          <p:spPr>
            <a:xfrm>
              <a:off x="150812" y="998936"/>
              <a:ext cx="1607232" cy="64289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285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2" name="Chevron 4"/>
            <p:cNvSpPr/>
            <p:nvPr/>
          </p:nvSpPr>
          <p:spPr>
            <a:xfrm>
              <a:off x="472258" y="998936"/>
              <a:ext cx="964340" cy="64289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2017</a:t>
              </a:r>
              <a:endParaRPr lang="en-US" sz="2800" b="1" kern="1200" dirty="0"/>
            </a:p>
          </p:txBody>
        </p:sp>
        <p:grpSp>
          <p:nvGrpSpPr>
            <p:cNvPr id="293" name="Group 292"/>
            <p:cNvGrpSpPr/>
            <p:nvPr/>
          </p:nvGrpSpPr>
          <p:grpSpPr>
            <a:xfrm>
              <a:off x="150812" y="998936"/>
              <a:ext cx="1607232" cy="642892"/>
              <a:chOff x="1002" y="537567"/>
              <a:chExt cx="1607232" cy="642892"/>
            </a:xfrm>
          </p:grpSpPr>
          <p:sp>
            <p:nvSpPr>
              <p:cNvPr id="294" name="Chevron 293"/>
              <p:cNvSpPr/>
              <p:nvPr/>
            </p:nvSpPr>
            <p:spPr>
              <a:xfrm>
                <a:off x="1002" y="537567"/>
                <a:ext cx="1607232" cy="642892"/>
              </a:xfrm>
              <a:prstGeom prst="chevron">
                <a:avLst/>
              </a:pr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5" name="Chevron 4"/>
              <p:cNvSpPr/>
              <p:nvPr/>
            </p:nvSpPr>
            <p:spPr>
              <a:xfrm>
                <a:off x="322448" y="537567"/>
                <a:ext cx="964340" cy="642892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kern="1200" dirty="0"/>
              </a:p>
            </p:txBody>
          </p:sp>
        </p:grpSp>
      </p:grpSp>
      <p:grpSp>
        <p:nvGrpSpPr>
          <p:cNvPr id="296" name="Group 295"/>
          <p:cNvGrpSpPr/>
          <p:nvPr/>
        </p:nvGrpSpPr>
        <p:grpSpPr>
          <a:xfrm>
            <a:off x="3046412" y="993224"/>
            <a:ext cx="1607232" cy="642892"/>
            <a:chOff x="150812" y="998936"/>
            <a:chExt cx="1607232" cy="642892"/>
          </a:xfrm>
        </p:grpSpPr>
        <p:sp>
          <p:nvSpPr>
            <p:cNvPr id="297" name="Chevron 296"/>
            <p:cNvSpPr/>
            <p:nvPr/>
          </p:nvSpPr>
          <p:spPr>
            <a:xfrm>
              <a:off x="150812" y="998936"/>
              <a:ext cx="1607232" cy="64289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285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8" name="Chevron 4"/>
            <p:cNvSpPr/>
            <p:nvPr/>
          </p:nvSpPr>
          <p:spPr>
            <a:xfrm>
              <a:off x="472258" y="998936"/>
              <a:ext cx="964340" cy="64289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2013</a:t>
              </a:r>
              <a:endParaRPr lang="en-US" sz="2800" b="1" kern="1200" dirty="0"/>
            </a:p>
          </p:txBody>
        </p:sp>
        <p:grpSp>
          <p:nvGrpSpPr>
            <p:cNvPr id="299" name="Group 298"/>
            <p:cNvGrpSpPr/>
            <p:nvPr/>
          </p:nvGrpSpPr>
          <p:grpSpPr>
            <a:xfrm>
              <a:off x="150812" y="998936"/>
              <a:ext cx="1607232" cy="642892"/>
              <a:chOff x="1002" y="537567"/>
              <a:chExt cx="1607232" cy="642892"/>
            </a:xfrm>
          </p:grpSpPr>
          <p:sp>
            <p:nvSpPr>
              <p:cNvPr id="300" name="Chevron 299"/>
              <p:cNvSpPr/>
              <p:nvPr/>
            </p:nvSpPr>
            <p:spPr>
              <a:xfrm>
                <a:off x="1002" y="537567"/>
                <a:ext cx="1607232" cy="642892"/>
              </a:xfrm>
              <a:prstGeom prst="chevron">
                <a:avLst/>
              </a:pr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1" name="Chevron 4"/>
              <p:cNvSpPr/>
              <p:nvPr/>
            </p:nvSpPr>
            <p:spPr>
              <a:xfrm>
                <a:off x="322448" y="537567"/>
                <a:ext cx="964340" cy="642892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b="1" kern="1200" dirty="0"/>
              </a:p>
            </p:txBody>
          </p:sp>
        </p:grpSp>
      </p:grpSp>
      <p:grpSp>
        <p:nvGrpSpPr>
          <p:cNvPr id="302" name="Group 301"/>
          <p:cNvGrpSpPr/>
          <p:nvPr/>
        </p:nvGrpSpPr>
        <p:grpSpPr>
          <a:xfrm>
            <a:off x="5925366" y="990600"/>
            <a:ext cx="1607232" cy="642892"/>
            <a:chOff x="150812" y="998936"/>
            <a:chExt cx="1607232" cy="642892"/>
          </a:xfrm>
        </p:grpSpPr>
        <p:sp>
          <p:nvSpPr>
            <p:cNvPr id="303" name="Chevron 302"/>
            <p:cNvSpPr/>
            <p:nvPr/>
          </p:nvSpPr>
          <p:spPr>
            <a:xfrm>
              <a:off x="150812" y="998936"/>
              <a:ext cx="1607232" cy="64289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4" name="Chevron 4"/>
            <p:cNvSpPr/>
            <p:nvPr/>
          </p:nvSpPr>
          <p:spPr>
            <a:xfrm>
              <a:off x="472258" y="998936"/>
              <a:ext cx="964340" cy="642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2015</a:t>
              </a:r>
              <a:endParaRPr lang="en-US" sz="2800" b="1" kern="1200" dirty="0"/>
            </a:p>
          </p:txBody>
        </p:sp>
        <p:grpSp>
          <p:nvGrpSpPr>
            <p:cNvPr id="305" name="Group 304"/>
            <p:cNvGrpSpPr/>
            <p:nvPr/>
          </p:nvGrpSpPr>
          <p:grpSpPr>
            <a:xfrm>
              <a:off x="150812" y="998936"/>
              <a:ext cx="1607232" cy="642892"/>
              <a:chOff x="1002" y="537567"/>
              <a:chExt cx="1607232" cy="642892"/>
            </a:xfrm>
          </p:grpSpPr>
          <p:sp>
            <p:nvSpPr>
              <p:cNvPr id="306" name="Chevron 305"/>
              <p:cNvSpPr/>
              <p:nvPr/>
            </p:nvSpPr>
            <p:spPr>
              <a:xfrm>
                <a:off x="1002" y="537567"/>
                <a:ext cx="1607232" cy="642892"/>
              </a:xfrm>
              <a:prstGeom prst="chevron">
                <a:avLst/>
              </a:pr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7" name="Chevron 4"/>
              <p:cNvSpPr/>
              <p:nvPr/>
            </p:nvSpPr>
            <p:spPr>
              <a:xfrm>
                <a:off x="322448" y="537567"/>
                <a:ext cx="964340" cy="6428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kern="1200" dirty="0"/>
              </a:p>
            </p:txBody>
          </p:sp>
        </p:grpSp>
      </p:grpSp>
      <p:grpSp>
        <p:nvGrpSpPr>
          <p:cNvPr id="308" name="Group 307"/>
          <p:cNvGrpSpPr/>
          <p:nvPr/>
        </p:nvGrpSpPr>
        <p:grpSpPr>
          <a:xfrm>
            <a:off x="4501384" y="990600"/>
            <a:ext cx="1607232" cy="642892"/>
            <a:chOff x="150812" y="998936"/>
            <a:chExt cx="1607232" cy="642892"/>
          </a:xfrm>
        </p:grpSpPr>
        <p:sp>
          <p:nvSpPr>
            <p:cNvPr id="309" name="Chevron 308"/>
            <p:cNvSpPr/>
            <p:nvPr/>
          </p:nvSpPr>
          <p:spPr>
            <a:xfrm>
              <a:off x="150812" y="998936"/>
              <a:ext cx="1607232" cy="64289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285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0" name="Chevron 4"/>
            <p:cNvSpPr/>
            <p:nvPr/>
          </p:nvSpPr>
          <p:spPr>
            <a:xfrm>
              <a:off x="472258" y="998936"/>
              <a:ext cx="964340" cy="64289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2014</a:t>
              </a:r>
              <a:endParaRPr lang="en-US" sz="2800" b="1" kern="1200" dirty="0"/>
            </a:p>
          </p:txBody>
        </p:sp>
        <p:grpSp>
          <p:nvGrpSpPr>
            <p:cNvPr id="311" name="Group 310"/>
            <p:cNvGrpSpPr/>
            <p:nvPr/>
          </p:nvGrpSpPr>
          <p:grpSpPr>
            <a:xfrm>
              <a:off x="150812" y="998936"/>
              <a:ext cx="1607232" cy="642892"/>
              <a:chOff x="1002" y="537567"/>
              <a:chExt cx="1607232" cy="642892"/>
            </a:xfrm>
          </p:grpSpPr>
          <p:sp>
            <p:nvSpPr>
              <p:cNvPr id="312" name="Chevron 311"/>
              <p:cNvSpPr/>
              <p:nvPr/>
            </p:nvSpPr>
            <p:spPr>
              <a:xfrm>
                <a:off x="1002" y="537567"/>
                <a:ext cx="1607232" cy="642892"/>
              </a:xfrm>
              <a:prstGeom prst="chevron">
                <a:avLst/>
              </a:pr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3" name="Chevron 4"/>
              <p:cNvSpPr/>
              <p:nvPr/>
            </p:nvSpPr>
            <p:spPr>
              <a:xfrm>
                <a:off x="322448" y="537567"/>
                <a:ext cx="964340" cy="642892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kern="1200" dirty="0"/>
              </a:p>
            </p:txBody>
          </p:sp>
        </p:grpSp>
      </p:grpSp>
      <p:grpSp>
        <p:nvGrpSpPr>
          <p:cNvPr id="314" name="Group 313"/>
          <p:cNvGrpSpPr/>
          <p:nvPr/>
        </p:nvGrpSpPr>
        <p:grpSpPr>
          <a:xfrm>
            <a:off x="7356478" y="990600"/>
            <a:ext cx="1607232" cy="645516"/>
            <a:chOff x="141156" y="998936"/>
            <a:chExt cx="1607232" cy="645516"/>
          </a:xfrm>
          <a:solidFill>
            <a:schemeClr val="bg1">
              <a:lumMod val="65000"/>
            </a:schemeClr>
          </a:solidFill>
        </p:grpSpPr>
        <p:grpSp>
          <p:nvGrpSpPr>
            <p:cNvPr id="315" name="Group 314"/>
            <p:cNvGrpSpPr/>
            <p:nvPr/>
          </p:nvGrpSpPr>
          <p:grpSpPr>
            <a:xfrm>
              <a:off x="141156" y="998936"/>
              <a:ext cx="1607232" cy="645516"/>
              <a:chOff x="-8654" y="537567"/>
              <a:chExt cx="1607232" cy="645516"/>
            </a:xfrm>
            <a:grpFill/>
          </p:grpSpPr>
          <p:sp>
            <p:nvSpPr>
              <p:cNvPr id="317" name="Chevron 316"/>
              <p:cNvSpPr/>
              <p:nvPr/>
            </p:nvSpPr>
            <p:spPr>
              <a:xfrm>
                <a:off x="-8654" y="540191"/>
                <a:ext cx="1607232" cy="642892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8" name="Chevron 4"/>
              <p:cNvSpPr/>
              <p:nvPr/>
            </p:nvSpPr>
            <p:spPr>
              <a:xfrm>
                <a:off x="322448" y="537567"/>
                <a:ext cx="964340" cy="642892"/>
              </a:xfrm>
              <a:prstGeom prst="rect">
                <a:avLst/>
              </a:prstGeom>
              <a:noFill/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kern="1200" dirty="0"/>
              </a:p>
            </p:txBody>
          </p:sp>
        </p:grpSp>
        <p:sp>
          <p:nvSpPr>
            <p:cNvPr id="316" name="Chevron 4"/>
            <p:cNvSpPr/>
            <p:nvPr/>
          </p:nvSpPr>
          <p:spPr>
            <a:xfrm>
              <a:off x="472258" y="998936"/>
              <a:ext cx="964340" cy="642892"/>
            </a:xfrm>
            <a:prstGeom prst="rect">
              <a:avLst/>
            </a:prstGeom>
            <a:noFill/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2016</a:t>
              </a:r>
              <a:endParaRPr lang="en-US" sz="2800" b="1" kern="1200" dirty="0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3043830" y="990600"/>
            <a:ext cx="1607232" cy="642892"/>
            <a:chOff x="150812" y="998936"/>
            <a:chExt cx="1607232" cy="642892"/>
          </a:xfrm>
        </p:grpSpPr>
        <p:grpSp>
          <p:nvGrpSpPr>
            <p:cNvPr id="320" name="Group 319"/>
            <p:cNvGrpSpPr/>
            <p:nvPr/>
          </p:nvGrpSpPr>
          <p:grpSpPr>
            <a:xfrm>
              <a:off x="150812" y="998936"/>
              <a:ext cx="1607232" cy="642892"/>
              <a:chOff x="1002" y="537567"/>
              <a:chExt cx="1607232" cy="642892"/>
            </a:xfrm>
          </p:grpSpPr>
          <p:sp>
            <p:nvSpPr>
              <p:cNvPr id="322" name="Chevron 321"/>
              <p:cNvSpPr/>
              <p:nvPr/>
            </p:nvSpPr>
            <p:spPr>
              <a:xfrm>
                <a:off x="1002" y="537567"/>
                <a:ext cx="1607232" cy="642892"/>
              </a:xfrm>
              <a:prstGeom prst="chevron">
                <a:avLst/>
              </a:prstGeom>
              <a:solidFill>
                <a:srgbClr val="7030A0"/>
              </a:solidFill>
              <a:ln w="57150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3" name="Chevron 4"/>
              <p:cNvSpPr/>
              <p:nvPr/>
            </p:nvSpPr>
            <p:spPr>
              <a:xfrm>
                <a:off x="322448" y="537567"/>
                <a:ext cx="964340" cy="642892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b="1" kern="1200" dirty="0"/>
              </a:p>
            </p:txBody>
          </p:sp>
        </p:grpSp>
        <p:sp>
          <p:nvSpPr>
            <p:cNvPr id="321" name="Chevron 4"/>
            <p:cNvSpPr/>
            <p:nvPr/>
          </p:nvSpPr>
          <p:spPr>
            <a:xfrm>
              <a:off x="472258" y="998936"/>
              <a:ext cx="964340" cy="64289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2013</a:t>
              </a:r>
              <a:endParaRPr lang="en-US" sz="2800" b="1" kern="1200" dirty="0"/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5922784" y="990600"/>
            <a:ext cx="1607232" cy="642892"/>
            <a:chOff x="150812" y="998936"/>
            <a:chExt cx="1607232" cy="642892"/>
          </a:xfrm>
        </p:grpSpPr>
        <p:sp>
          <p:nvSpPr>
            <p:cNvPr id="325" name="Chevron 324"/>
            <p:cNvSpPr/>
            <p:nvPr/>
          </p:nvSpPr>
          <p:spPr>
            <a:xfrm>
              <a:off x="150812" y="998936"/>
              <a:ext cx="1607232" cy="642892"/>
            </a:xfrm>
            <a:prstGeom prst="chevron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6" name="Chevron 4"/>
            <p:cNvSpPr/>
            <p:nvPr/>
          </p:nvSpPr>
          <p:spPr>
            <a:xfrm>
              <a:off x="472258" y="998936"/>
              <a:ext cx="964340" cy="642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2015</a:t>
              </a:r>
              <a:endParaRPr lang="en-US" sz="2800" b="1" kern="1200" dirty="0"/>
            </a:p>
          </p:txBody>
        </p:sp>
        <p:grpSp>
          <p:nvGrpSpPr>
            <p:cNvPr id="327" name="Group 326"/>
            <p:cNvGrpSpPr/>
            <p:nvPr/>
          </p:nvGrpSpPr>
          <p:grpSpPr>
            <a:xfrm>
              <a:off x="150812" y="998936"/>
              <a:ext cx="1607232" cy="642892"/>
              <a:chOff x="1002" y="537567"/>
              <a:chExt cx="1607232" cy="642892"/>
            </a:xfrm>
          </p:grpSpPr>
          <p:sp>
            <p:nvSpPr>
              <p:cNvPr id="328" name="Chevron 327"/>
              <p:cNvSpPr/>
              <p:nvPr/>
            </p:nvSpPr>
            <p:spPr>
              <a:xfrm>
                <a:off x="1002" y="537567"/>
                <a:ext cx="1607232" cy="642892"/>
              </a:xfrm>
              <a:prstGeom prst="chevron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9" name="Chevron 4"/>
              <p:cNvSpPr/>
              <p:nvPr/>
            </p:nvSpPr>
            <p:spPr>
              <a:xfrm>
                <a:off x="322448" y="537567"/>
                <a:ext cx="964340" cy="6428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kern="1200" dirty="0"/>
              </a:p>
            </p:txBody>
          </p:sp>
        </p:grpSp>
      </p:grpSp>
      <p:grpSp>
        <p:nvGrpSpPr>
          <p:cNvPr id="330" name="Group 329"/>
          <p:cNvGrpSpPr/>
          <p:nvPr/>
        </p:nvGrpSpPr>
        <p:grpSpPr>
          <a:xfrm>
            <a:off x="4498802" y="990600"/>
            <a:ext cx="1607232" cy="762000"/>
            <a:chOff x="150812" y="879828"/>
            <a:chExt cx="1607232" cy="762000"/>
          </a:xfrm>
        </p:grpSpPr>
        <p:sp>
          <p:nvSpPr>
            <p:cNvPr id="331" name="Chevron 330"/>
            <p:cNvSpPr/>
            <p:nvPr/>
          </p:nvSpPr>
          <p:spPr>
            <a:xfrm>
              <a:off x="150812" y="879828"/>
              <a:ext cx="1607232" cy="642892"/>
            </a:xfrm>
            <a:prstGeom prst="chevron">
              <a:avLst/>
            </a:prstGeom>
            <a:solidFill>
              <a:srgbClr val="7030A0"/>
            </a:solidFill>
            <a:ln w="571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2" name="Chevron 4"/>
            <p:cNvSpPr/>
            <p:nvPr/>
          </p:nvSpPr>
          <p:spPr>
            <a:xfrm>
              <a:off x="472258" y="879828"/>
              <a:ext cx="964340" cy="642892"/>
            </a:xfrm>
            <a:prstGeom prst="rect">
              <a:avLst/>
            </a:prstGeom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2014</a:t>
              </a:r>
              <a:endParaRPr lang="en-US" sz="2800" b="1" kern="1200" dirty="0"/>
            </a:p>
          </p:txBody>
        </p:sp>
        <p:grpSp>
          <p:nvGrpSpPr>
            <p:cNvPr id="333" name="Group 332"/>
            <p:cNvGrpSpPr/>
            <p:nvPr/>
          </p:nvGrpSpPr>
          <p:grpSpPr>
            <a:xfrm>
              <a:off x="150812" y="879828"/>
              <a:ext cx="1607232" cy="762000"/>
              <a:chOff x="1002" y="418459"/>
              <a:chExt cx="1607232" cy="762000"/>
            </a:xfrm>
          </p:grpSpPr>
          <p:sp>
            <p:nvSpPr>
              <p:cNvPr id="334" name="Chevron 333"/>
              <p:cNvSpPr/>
              <p:nvPr/>
            </p:nvSpPr>
            <p:spPr>
              <a:xfrm>
                <a:off x="1002" y="418459"/>
                <a:ext cx="1607232" cy="642892"/>
              </a:xfrm>
              <a:prstGeom prst="chevron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5" name="Chevron 4"/>
              <p:cNvSpPr/>
              <p:nvPr/>
            </p:nvSpPr>
            <p:spPr>
              <a:xfrm>
                <a:off x="322448" y="537567"/>
                <a:ext cx="964340" cy="642892"/>
              </a:xfrm>
              <a:prstGeom prst="rect">
                <a:avLst/>
              </a:prstGeom>
              <a:ln w="5715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kern="1200" dirty="0"/>
              </a:p>
            </p:txBody>
          </p:sp>
        </p:grpSp>
      </p:grpSp>
      <p:grpSp>
        <p:nvGrpSpPr>
          <p:cNvPr id="336" name="Group 335"/>
          <p:cNvGrpSpPr/>
          <p:nvPr/>
        </p:nvGrpSpPr>
        <p:grpSpPr>
          <a:xfrm>
            <a:off x="7353896" y="990600"/>
            <a:ext cx="1607232" cy="645516"/>
            <a:chOff x="141156" y="998936"/>
            <a:chExt cx="1607232" cy="645516"/>
          </a:xfrm>
          <a:solidFill>
            <a:schemeClr val="bg1">
              <a:lumMod val="65000"/>
            </a:schemeClr>
          </a:solidFill>
        </p:grpSpPr>
        <p:grpSp>
          <p:nvGrpSpPr>
            <p:cNvPr id="337" name="Group 336"/>
            <p:cNvGrpSpPr/>
            <p:nvPr/>
          </p:nvGrpSpPr>
          <p:grpSpPr>
            <a:xfrm>
              <a:off x="141156" y="998936"/>
              <a:ext cx="1607232" cy="645516"/>
              <a:chOff x="-8654" y="537567"/>
              <a:chExt cx="1607232" cy="645516"/>
            </a:xfrm>
            <a:grpFill/>
          </p:grpSpPr>
          <p:sp>
            <p:nvSpPr>
              <p:cNvPr id="339" name="Chevron 338"/>
              <p:cNvSpPr/>
              <p:nvPr/>
            </p:nvSpPr>
            <p:spPr>
              <a:xfrm>
                <a:off x="-8654" y="540191"/>
                <a:ext cx="1607232" cy="642892"/>
              </a:xfrm>
              <a:prstGeom prst="chevron">
                <a:avLst/>
              </a:prstGeom>
              <a:solidFill>
                <a:srgbClr val="7030A0"/>
              </a:solidFill>
              <a:ln w="57150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0" name="Chevron 4"/>
              <p:cNvSpPr/>
              <p:nvPr/>
            </p:nvSpPr>
            <p:spPr>
              <a:xfrm>
                <a:off x="322448" y="537567"/>
                <a:ext cx="964340" cy="642892"/>
              </a:xfrm>
              <a:prstGeom prst="rect">
                <a:avLst/>
              </a:prstGeom>
              <a:noFill/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kern="1200" dirty="0"/>
              </a:p>
            </p:txBody>
          </p:sp>
        </p:grpSp>
        <p:sp>
          <p:nvSpPr>
            <p:cNvPr id="338" name="Chevron 4"/>
            <p:cNvSpPr/>
            <p:nvPr/>
          </p:nvSpPr>
          <p:spPr>
            <a:xfrm>
              <a:off x="472258" y="998936"/>
              <a:ext cx="964340" cy="642892"/>
            </a:xfrm>
            <a:prstGeom prst="rect">
              <a:avLst/>
            </a:prstGeom>
            <a:noFill/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2016</a:t>
              </a:r>
              <a:endParaRPr lang="en-US" sz="2800" b="1" kern="1200" dirty="0"/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10218458" y="993224"/>
            <a:ext cx="1607232" cy="642892"/>
            <a:chOff x="151511" y="998936"/>
            <a:chExt cx="1607232" cy="642892"/>
          </a:xfrm>
        </p:grpSpPr>
        <p:grpSp>
          <p:nvGrpSpPr>
            <p:cNvPr id="342" name="Group 341"/>
            <p:cNvGrpSpPr/>
            <p:nvPr/>
          </p:nvGrpSpPr>
          <p:grpSpPr>
            <a:xfrm>
              <a:off x="151511" y="998936"/>
              <a:ext cx="1607232" cy="642892"/>
              <a:chOff x="1701" y="537567"/>
              <a:chExt cx="1607232" cy="642892"/>
            </a:xfrm>
          </p:grpSpPr>
          <p:sp>
            <p:nvSpPr>
              <p:cNvPr id="344" name="Chevron 343"/>
              <p:cNvSpPr/>
              <p:nvPr/>
            </p:nvSpPr>
            <p:spPr>
              <a:xfrm>
                <a:off x="1701" y="537567"/>
                <a:ext cx="1607232" cy="642892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5" name="Chevron 4"/>
              <p:cNvSpPr/>
              <p:nvPr/>
            </p:nvSpPr>
            <p:spPr>
              <a:xfrm>
                <a:off x="322448" y="537567"/>
                <a:ext cx="964340" cy="642892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kern="1200" dirty="0"/>
              </a:p>
            </p:txBody>
          </p:sp>
        </p:grpSp>
        <p:sp>
          <p:nvSpPr>
            <p:cNvPr id="343" name="Chevron 4"/>
            <p:cNvSpPr/>
            <p:nvPr/>
          </p:nvSpPr>
          <p:spPr>
            <a:xfrm>
              <a:off x="472258" y="998936"/>
              <a:ext cx="964340" cy="64289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2018</a:t>
              </a:r>
              <a:endParaRPr lang="en-US" sz="2800" b="1" kern="1200" dirty="0"/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8799156" y="990600"/>
            <a:ext cx="1607232" cy="642892"/>
            <a:chOff x="150812" y="998936"/>
            <a:chExt cx="1607232" cy="642892"/>
          </a:xfrm>
        </p:grpSpPr>
        <p:sp>
          <p:nvSpPr>
            <p:cNvPr id="347" name="Chevron 346"/>
            <p:cNvSpPr/>
            <p:nvPr/>
          </p:nvSpPr>
          <p:spPr>
            <a:xfrm>
              <a:off x="150812" y="998936"/>
              <a:ext cx="1607232" cy="64289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285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8" name="Chevron 4"/>
            <p:cNvSpPr/>
            <p:nvPr/>
          </p:nvSpPr>
          <p:spPr>
            <a:xfrm>
              <a:off x="472258" y="998936"/>
              <a:ext cx="964340" cy="64289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2017</a:t>
              </a:r>
              <a:endParaRPr lang="en-US" sz="2800" b="1" kern="1200" dirty="0"/>
            </a:p>
          </p:txBody>
        </p:sp>
        <p:grpSp>
          <p:nvGrpSpPr>
            <p:cNvPr id="349" name="Group 348"/>
            <p:cNvGrpSpPr/>
            <p:nvPr/>
          </p:nvGrpSpPr>
          <p:grpSpPr>
            <a:xfrm>
              <a:off x="150812" y="998936"/>
              <a:ext cx="1607232" cy="642892"/>
              <a:chOff x="1002" y="537567"/>
              <a:chExt cx="1607232" cy="642892"/>
            </a:xfrm>
          </p:grpSpPr>
          <p:sp>
            <p:nvSpPr>
              <p:cNvPr id="350" name="Chevron 349"/>
              <p:cNvSpPr/>
              <p:nvPr/>
            </p:nvSpPr>
            <p:spPr>
              <a:xfrm>
                <a:off x="1002" y="537567"/>
                <a:ext cx="1607232" cy="642892"/>
              </a:xfrm>
              <a:prstGeom prst="chevron">
                <a:avLst/>
              </a:pr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1" name="Chevron 4"/>
              <p:cNvSpPr/>
              <p:nvPr/>
            </p:nvSpPr>
            <p:spPr>
              <a:xfrm>
                <a:off x="322448" y="537567"/>
                <a:ext cx="964340" cy="642892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kern="1200" dirty="0"/>
              </a:p>
            </p:txBody>
          </p:sp>
        </p:grpSp>
      </p:grpSp>
      <p:grpSp>
        <p:nvGrpSpPr>
          <p:cNvPr id="352" name="Group 351"/>
          <p:cNvGrpSpPr/>
          <p:nvPr/>
        </p:nvGrpSpPr>
        <p:grpSpPr>
          <a:xfrm>
            <a:off x="150812" y="990600"/>
            <a:ext cx="1607232" cy="642892"/>
            <a:chOff x="150812" y="998936"/>
            <a:chExt cx="1607232" cy="642892"/>
          </a:xfrm>
        </p:grpSpPr>
        <p:sp>
          <p:nvSpPr>
            <p:cNvPr id="353" name="Chevron 352"/>
            <p:cNvSpPr/>
            <p:nvPr/>
          </p:nvSpPr>
          <p:spPr>
            <a:xfrm>
              <a:off x="150812" y="998936"/>
              <a:ext cx="1607232" cy="64289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285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4" name="Chevron 4"/>
            <p:cNvSpPr/>
            <p:nvPr/>
          </p:nvSpPr>
          <p:spPr>
            <a:xfrm>
              <a:off x="472258" y="998936"/>
              <a:ext cx="964340" cy="64289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2009</a:t>
              </a:r>
              <a:endParaRPr lang="en-US" sz="2800" b="1" kern="1200" dirty="0"/>
            </a:p>
          </p:txBody>
        </p:sp>
        <p:grpSp>
          <p:nvGrpSpPr>
            <p:cNvPr id="355" name="Group 354"/>
            <p:cNvGrpSpPr/>
            <p:nvPr/>
          </p:nvGrpSpPr>
          <p:grpSpPr>
            <a:xfrm>
              <a:off x="150812" y="998936"/>
              <a:ext cx="1607232" cy="642892"/>
              <a:chOff x="1002" y="537567"/>
              <a:chExt cx="1607232" cy="642892"/>
            </a:xfrm>
          </p:grpSpPr>
          <p:sp>
            <p:nvSpPr>
              <p:cNvPr id="356" name="Chevron 355"/>
              <p:cNvSpPr/>
              <p:nvPr/>
            </p:nvSpPr>
            <p:spPr>
              <a:xfrm>
                <a:off x="1002" y="537567"/>
                <a:ext cx="1607232" cy="642892"/>
              </a:xfrm>
              <a:prstGeom prst="chevron">
                <a:avLst/>
              </a:pr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7" name="Chevron 4"/>
              <p:cNvSpPr/>
              <p:nvPr/>
            </p:nvSpPr>
            <p:spPr>
              <a:xfrm>
                <a:off x="322448" y="537567"/>
                <a:ext cx="964340" cy="642892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b="1" kern="1200" dirty="0"/>
              </a:p>
            </p:txBody>
          </p:sp>
        </p:grpSp>
      </p:grpSp>
      <p:grpSp>
        <p:nvGrpSpPr>
          <p:cNvPr id="358" name="Group 357"/>
          <p:cNvGrpSpPr/>
          <p:nvPr/>
        </p:nvGrpSpPr>
        <p:grpSpPr>
          <a:xfrm>
            <a:off x="1588474" y="990600"/>
            <a:ext cx="1607232" cy="642892"/>
            <a:chOff x="150812" y="998936"/>
            <a:chExt cx="1607232" cy="642892"/>
          </a:xfrm>
        </p:grpSpPr>
        <p:sp>
          <p:nvSpPr>
            <p:cNvPr id="359" name="Chevron 358"/>
            <p:cNvSpPr/>
            <p:nvPr/>
          </p:nvSpPr>
          <p:spPr>
            <a:xfrm>
              <a:off x="150812" y="998936"/>
              <a:ext cx="1607232" cy="64289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285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0" name="Chevron 4"/>
            <p:cNvSpPr/>
            <p:nvPr/>
          </p:nvSpPr>
          <p:spPr>
            <a:xfrm>
              <a:off x="472258" y="998936"/>
              <a:ext cx="964340" cy="64289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2012</a:t>
              </a:r>
              <a:endParaRPr lang="en-US" sz="2800" b="1" kern="1200" dirty="0"/>
            </a:p>
          </p:txBody>
        </p:sp>
        <p:grpSp>
          <p:nvGrpSpPr>
            <p:cNvPr id="361" name="Group 360"/>
            <p:cNvGrpSpPr/>
            <p:nvPr/>
          </p:nvGrpSpPr>
          <p:grpSpPr>
            <a:xfrm>
              <a:off x="150812" y="998936"/>
              <a:ext cx="1607232" cy="642892"/>
              <a:chOff x="1002" y="537567"/>
              <a:chExt cx="1607232" cy="642892"/>
            </a:xfrm>
          </p:grpSpPr>
          <p:sp>
            <p:nvSpPr>
              <p:cNvPr id="362" name="Chevron 361"/>
              <p:cNvSpPr/>
              <p:nvPr/>
            </p:nvSpPr>
            <p:spPr>
              <a:xfrm>
                <a:off x="1002" y="537567"/>
                <a:ext cx="1607232" cy="642892"/>
              </a:xfrm>
              <a:prstGeom prst="chevron">
                <a:avLst/>
              </a:pr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3" name="Chevron 4"/>
              <p:cNvSpPr/>
              <p:nvPr/>
            </p:nvSpPr>
            <p:spPr>
              <a:xfrm>
                <a:off x="322448" y="537567"/>
                <a:ext cx="964340" cy="642892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b="1" kern="1200" dirty="0"/>
              </a:p>
            </p:txBody>
          </p:sp>
        </p:grpSp>
      </p:grpSp>
      <p:grpSp>
        <p:nvGrpSpPr>
          <p:cNvPr id="364" name="Group 363"/>
          <p:cNvGrpSpPr/>
          <p:nvPr/>
        </p:nvGrpSpPr>
        <p:grpSpPr>
          <a:xfrm>
            <a:off x="10218458" y="990600"/>
            <a:ext cx="1607232" cy="642892"/>
            <a:chOff x="151511" y="998936"/>
            <a:chExt cx="1607232" cy="642892"/>
          </a:xfrm>
        </p:grpSpPr>
        <p:grpSp>
          <p:nvGrpSpPr>
            <p:cNvPr id="365" name="Group 364"/>
            <p:cNvGrpSpPr/>
            <p:nvPr/>
          </p:nvGrpSpPr>
          <p:grpSpPr>
            <a:xfrm>
              <a:off x="151511" y="998936"/>
              <a:ext cx="1607232" cy="642892"/>
              <a:chOff x="1701" y="537567"/>
              <a:chExt cx="1607232" cy="642892"/>
            </a:xfrm>
          </p:grpSpPr>
          <p:sp>
            <p:nvSpPr>
              <p:cNvPr id="367" name="Chevron 366"/>
              <p:cNvSpPr/>
              <p:nvPr/>
            </p:nvSpPr>
            <p:spPr>
              <a:xfrm>
                <a:off x="1701" y="537567"/>
                <a:ext cx="1607232" cy="642892"/>
              </a:xfrm>
              <a:prstGeom prst="chevron">
                <a:avLst/>
              </a:prstGeom>
              <a:solidFill>
                <a:srgbClr val="7030A0"/>
              </a:solidFill>
              <a:ln w="57150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8" name="Chevron 4"/>
              <p:cNvSpPr/>
              <p:nvPr/>
            </p:nvSpPr>
            <p:spPr>
              <a:xfrm>
                <a:off x="322448" y="537567"/>
                <a:ext cx="964340" cy="642892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kern="1200" dirty="0"/>
              </a:p>
            </p:txBody>
          </p:sp>
        </p:grpSp>
        <p:sp>
          <p:nvSpPr>
            <p:cNvPr id="366" name="Chevron 4"/>
            <p:cNvSpPr/>
            <p:nvPr/>
          </p:nvSpPr>
          <p:spPr>
            <a:xfrm>
              <a:off x="472258" y="998936"/>
              <a:ext cx="964340" cy="64289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2018</a:t>
              </a:r>
              <a:endParaRPr lang="en-US" sz="2800" b="1" kern="1200" dirty="0"/>
            </a:p>
          </p:txBody>
        </p:sp>
      </p:grpSp>
      <p:grpSp>
        <p:nvGrpSpPr>
          <p:cNvPr id="369" name="Group 368"/>
          <p:cNvGrpSpPr/>
          <p:nvPr/>
        </p:nvGrpSpPr>
        <p:grpSpPr>
          <a:xfrm>
            <a:off x="8799156" y="990600"/>
            <a:ext cx="1607232" cy="642892"/>
            <a:chOff x="150812" y="998936"/>
            <a:chExt cx="1607232" cy="642892"/>
          </a:xfrm>
        </p:grpSpPr>
        <p:grpSp>
          <p:nvGrpSpPr>
            <p:cNvPr id="370" name="Group 369"/>
            <p:cNvGrpSpPr/>
            <p:nvPr/>
          </p:nvGrpSpPr>
          <p:grpSpPr>
            <a:xfrm>
              <a:off x="150812" y="998936"/>
              <a:ext cx="1607232" cy="642892"/>
              <a:chOff x="1002" y="537567"/>
              <a:chExt cx="1607232" cy="642892"/>
            </a:xfrm>
          </p:grpSpPr>
          <p:sp>
            <p:nvSpPr>
              <p:cNvPr id="372" name="Chevron 371"/>
              <p:cNvSpPr/>
              <p:nvPr/>
            </p:nvSpPr>
            <p:spPr>
              <a:xfrm>
                <a:off x="1002" y="537567"/>
                <a:ext cx="1607232" cy="642892"/>
              </a:xfrm>
              <a:prstGeom prst="chevron">
                <a:avLst/>
              </a:prstGeom>
              <a:solidFill>
                <a:srgbClr val="7030A0"/>
              </a:solidFill>
              <a:ln w="57150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3" name="Chevron 4"/>
              <p:cNvSpPr/>
              <p:nvPr/>
            </p:nvSpPr>
            <p:spPr>
              <a:xfrm>
                <a:off x="322448" y="537567"/>
                <a:ext cx="964340" cy="642892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kern="1200" dirty="0"/>
              </a:p>
            </p:txBody>
          </p:sp>
        </p:grpSp>
        <p:sp>
          <p:nvSpPr>
            <p:cNvPr id="371" name="Chevron 4"/>
            <p:cNvSpPr/>
            <p:nvPr/>
          </p:nvSpPr>
          <p:spPr>
            <a:xfrm>
              <a:off x="472258" y="998936"/>
              <a:ext cx="964340" cy="64289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2017</a:t>
              </a:r>
              <a:endParaRPr lang="en-US" sz="2800" b="1" kern="1200" dirty="0"/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150812" y="990600"/>
            <a:ext cx="1607232" cy="642892"/>
            <a:chOff x="150812" y="998936"/>
            <a:chExt cx="1607232" cy="642892"/>
          </a:xfrm>
        </p:grpSpPr>
        <p:sp>
          <p:nvSpPr>
            <p:cNvPr id="375" name="Chevron 374"/>
            <p:cNvSpPr/>
            <p:nvPr/>
          </p:nvSpPr>
          <p:spPr>
            <a:xfrm>
              <a:off x="150812" y="998936"/>
              <a:ext cx="1607232" cy="64289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285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6" name="Chevron 4"/>
            <p:cNvSpPr/>
            <p:nvPr/>
          </p:nvSpPr>
          <p:spPr>
            <a:xfrm>
              <a:off x="472258" y="998936"/>
              <a:ext cx="964340" cy="64289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2009</a:t>
              </a:r>
              <a:endParaRPr lang="en-US" sz="2800" b="1" kern="1200" dirty="0"/>
            </a:p>
          </p:txBody>
        </p:sp>
        <p:grpSp>
          <p:nvGrpSpPr>
            <p:cNvPr id="377" name="Group 376"/>
            <p:cNvGrpSpPr/>
            <p:nvPr/>
          </p:nvGrpSpPr>
          <p:grpSpPr>
            <a:xfrm>
              <a:off x="150812" y="998936"/>
              <a:ext cx="1607232" cy="642892"/>
              <a:chOff x="1002" y="537567"/>
              <a:chExt cx="1607232" cy="642892"/>
            </a:xfrm>
          </p:grpSpPr>
          <p:sp>
            <p:nvSpPr>
              <p:cNvPr id="378" name="Chevron 377"/>
              <p:cNvSpPr/>
              <p:nvPr/>
            </p:nvSpPr>
            <p:spPr>
              <a:xfrm>
                <a:off x="1002" y="537567"/>
                <a:ext cx="1607232" cy="642892"/>
              </a:xfrm>
              <a:prstGeom prst="chevron">
                <a:avLst/>
              </a:pr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9" name="Chevron 4"/>
              <p:cNvSpPr/>
              <p:nvPr/>
            </p:nvSpPr>
            <p:spPr>
              <a:xfrm>
                <a:off x="322448" y="537567"/>
                <a:ext cx="964340" cy="642892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b="1" kern="1200" dirty="0"/>
              </a:p>
            </p:txBody>
          </p:sp>
        </p:grpSp>
      </p:grpSp>
      <p:grpSp>
        <p:nvGrpSpPr>
          <p:cNvPr id="380" name="Group 379"/>
          <p:cNvGrpSpPr/>
          <p:nvPr/>
        </p:nvGrpSpPr>
        <p:grpSpPr>
          <a:xfrm>
            <a:off x="1588474" y="990600"/>
            <a:ext cx="1607232" cy="642892"/>
            <a:chOff x="150812" y="998936"/>
            <a:chExt cx="1607232" cy="642892"/>
          </a:xfrm>
        </p:grpSpPr>
        <p:sp>
          <p:nvSpPr>
            <p:cNvPr id="381" name="Chevron 380"/>
            <p:cNvSpPr/>
            <p:nvPr/>
          </p:nvSpPr>
          <p:spPr>
            <a:xfrm>
              <a:off x="150812" y="998936"/>
              <a:ext cx="1607232" cy="64289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285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2" name="Chevron 4"/>
            <p:cNvSpPr/>
            <p:nvPr/>
          </p:nvSpPr>
          <p:spPr>
            <a:xfrm>
              <a:off x="472258" y="998936"/>
              <a:ext cx="964340" cy="64289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2012</a:t>
              </a:r>
              <a:endParaRPr lang="en-US" sz="2800" b="1" kern="1200" dirty="0"/>
            </a:p>
          </p:txBody>
        </p:sp>
        <p:grpSp>
          <p:nvGrpSpPr>
            <p:cNvPr id="383" name="Group 382"/>
            <p:cNvGrpSpPr/>
            <p:nvPr/>
          </p:nvGrpSpPr>
          <p:grpSpPr>
            <a:xfrm>
              <a:off x="150812" y="998936"/>
              <a:ext cx="1607232" cy="642892"/>
              <a:chOff x="1002" y="537567"/>
              <a:chExt cx="1607232" cy="642892"/>
            </a:xfrm>
          </p:grpSpPr>
          <p:sp>
            <p:nvSpPr>
              <p:cNvPr id="384" name="Chevron 383"/>
              <p:cNvSpPr/>
              <p:nvPr/>
            </p:nvSpPr>
            <p:spPr>
              <a:xfrm>
                <a:off x="1002" y="537567"/>
                <a:ext cx="1607232" cy="642892"/>
              </a:xfrm>
              <a:prstGeom prst="chevron">
                <a:avLst/>
              </a:pr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5" name="Chevron 4"/>
              <p:cNvSpPr/>
              <p:nvPr/>
            </p:nvSpPr>
            <p:spPr>
              <a:xfrm>
                <a:off x="322448" y="537567"/>
                <a:ext cx="964340" cy="642892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b="1" kern="1200" dirty="0"/>
              </a:p>
            </p:txBody>
          </p:sp>
        </p:grpSp>
      </p:grpSp>
      <p:grpSp>
        <p:nvGrpSpPr>
          <p:cNvPr id="386" name="Group 385"/>
          <p:cNvGrpSpPr/>
          <p:nvPr/>
        </p:nvGrpSpPr>
        <p:grpSpPr>
          <a:xfrm>
            <a:off x="3046412" y="990600"/>
            <a:ext cx="1607232" cy="642892"/>
            <a:chOff x="150812" y="998936"/>
            <a:chExt cx="1607232" cy="642892"/>
          </a:xfrm>
        </p:grpSpPr>
        <p:sp>
          <p:nvSpPr>
            <p:cNvPr id="387" name="Chevron 386"/>
            <p:cNvSpPr/>
            <p:nvPr/>
          </p:nvSpPr>
          <p:spPr>
            <a:xfrm>
              <a:off x="150812" y="998936"/>
              <a:ext cx="1607232" cy="64289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285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8" name="Chevron 4"/>
            <p:cNvSpPr/>
            <p:nvPr/>
          </p:nvSpPr>
          <p:spPr>
            <a:xfrm>
              <a:off x="472258" y="998936"/>
              <a:ext cx="964340" cy="64289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2013</a:t>
              </a:r>
              <a:endParaRPr lang="en-US" sz="2800" b="1" kern="1200" dirty="0"/>
            </a:p>
          </p:txBody>
        </p:sp>
        <p:grpSp>
          <p:nvGrpSpPr>
            <p:cNvPr id="389" name="Group 388"/>
            <p:cNvGrpSpPr/>
            <p:nvPr/>
          </p:nvGrpSpPr>
          <p:grpSpPr>
            <a:xfrm>
              <a:off x="150812" y="998936"/>
              <a:ext cx="1607232" cy="642892"/>
              <a:chOff x="1002" y="537567"/>
              <a:chExt cx="1607232" cy="642892"/>
            </a:xfrm>
          </p:grpSpPr>
          <p:sp>
            <p:nvSpPr>
              <p:cNvPr id="390" name="Chevron 389"/>
              <p:cNvSpPr/>
              <p:nvPr/>
            </p:nvSpPr>
            <p:spPr>
              <a:xfrm>
                <a:off x="1002" y="537567"/>
                <a:ext cx="1607232" cy="642892"/>
              </a:xfrm>
              <a:prstGeom prst="chevron">
                <a:avLst/>
              </a:pr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1" name="Chevron 4"/>
              <p:cNvSpPr/>
              <p:nvPr/>
            </p:nvSpPr>
            <p:spPr>
              <a:xfrm>
                <a:off x="322448" y="537567"/>
                <a:ext cx="964340" cy="642892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b="1" kern="1200" dirty="0"/>
              </a:p>
            </p:txBody>
          </p:sp>
        </p:grpSp>
      </p:grpSp>
      <p:grpSp>
        <p:nvGrpSpPr>
          <p:cNvPr id="392" name="Group 391"/>
          <p:cNvGrpSpPr/>
          <p:nvPr/>
        </p:nvGrpSpPr>
        <p:grpSpPr>
          <a:xfrm>
            <a:off x="5925366" y="990600"/>
            <a:ext cx="1607232" cy="642892"/>
            <a:chOff x="150812" y="998936"/>
            <a:chExt cx="1607232" cy="642892"/>
          </a:xfrm>
        </p:grpSpPr>
        <p:sp>
          <p:nvSpPr>
            <p:cNvPr id="393" name="Chevron 392"/>
            <p:cNvSpPr/>
            <p:nvPr/>
          </p:nvSpPr>
          <p:spPr>
            <a:xfrm>
              <a:off x="150812" y="998936"/>
              <a:ext cx="1607232" cy="64289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4" name="Chevron 4"/>
            <p:cNvSpPr/>
            <p:nvPr/>
          </p:nvSpPr>
          <p:spPr>
            <a:xfrm>
              <a:off x="472258" y="998936"/>
              <a:ext cx="964340" cy="642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2015</a:t>
              </a:r>
              <a:endParaRPr lang="en-US" sz="2800" b="1" kern="1200" dirty="0"/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150812" y="998936"/>
              <a:ext cx="1607232" cy="642892"/>
              <a:chOff x="1002" y="537567"/>
              <a:chExt cx="1607232" cy="642892"/>
            </a:xfrm>
          </p:grpSpPr>
          <p:sp>
            <p:nvSpPr>
              <p:cNvPr id="396" name="Chevron 395"/>
              <p:cNvSpPr/>
              <p:nvPr/>
            </p:nvSpPr>
            <p:spPr>
              <a:xfrm>
                <a:off x="1002" y="537567"/>
                <a:ext cx="1607232" cy="642892"/>
              </a:xfrm>
              <a:prstGeom prst="chevron">
                <a:avLst/>
              </a:pr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7" name="Chevron 4"/>
              <p:cNvSpPr/>
              <p:nvPr/>
            </p:nvSpPr>
            <p:spPr>
              <a:xfrm>
                <a:off x="322448" y="537567"/>
                <a:ext cx="964340" cy="6428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kern="1200" dirty="0"/>
              </a:p>
            </p:txBody>
          </p:sp>
        </p:grpSp>
      </p:grpSp>
      <p:grpSp>
        <p:nvGrpSpPr>
          <p:cNvPr id="398" name="Group 397"/>
          <p:cNvGrpSpPr/>
          <p:nvPr/>
        </p:nvGrpSpPr>
        <p:grpSpPr>
          <a:xfrm>
            <a:off x="4501384" y="990600"/>
            <a:ext cx="1607232" cy="642892"/>
            <a:chOff x="150812" y="998936"/>
            <a:chExt cx="1607232" cy="642892"/>
          </a:xfrm>
        </p:grpSpPr>
        <p:sp>
          <p:nvSpPr>
            <p:cNvPr id="399" name="Chevron 398"/>
            <p:cNvSpPr/>
            <p:nvPr/>
          </p:nvSpPr>
          <p:spPr>
            <a:xfrm>
              <a:off x="150812" y="998936"/>
              <a:ext cx="1607232" cy="64289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285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0" name="Chevron 4"/>
            <p:cNvSpPr/>
            <p:nvPr/>
          </p:nvSpPr>
          <p:spPr>
            <a:xfrm>
              <a:off x="472258" y="998936"/>
              <a:ext cx="964340" cy="64289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2014</a:t>
              </a:r>
              <a:endParaRPr lang="en-US" sz="2800" b="1" kern="1200" dirty="0"/>
            </a:p>
          </p:txBody>
        </p:sp>
        <p:grpSp>
          <p:nvGrpSpPr>
            <p:cNvPr id="401" name="Group 400"/>
            <p:cNvGrpSpPr/>
            <p:nvPr/>
          </p:nvGrpSpPr>
          <p:grpSpPr>
            <a:xfrm>
              <a:off x="150812" y="998936"/>
              <a:ext cx="1607232" cy="642892"/>
              <a:chOff x="1002" y="537567"/>
              <a:chExt cx="1607232" cy="642892"/>
            </a:xfrm>
          </p:grpSpPr>
          <p:sp>
            <p:nvSpPr>
              <p:cNvPr id="402" name="Chevron 401"/>
              <p:cNvSpPr/>
              <p:nvPr/>
            </p:nvSpPr>
            <p:spPr>
              <a:xfrm>
                <a:off x="1002" y="537567"/>
                <a:ext cx="1607232" cy="642892"/>
              </a:xfrm>
              <a:prstGeom prst="chevron">
                <a:avLst/>
              </a:pr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3" name="Chevron 4"/>
              <p:cNvSpPr/>
              <p:nvPr/>
            </p:nvSpPr>
            <p:spPr>
              <a:xfrm>
                <a:off x="322448" y="537567"/>
                <a:ext cx="964340" cy="642892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kern="1200" dirty="0"/>
              </a:p>
            </p:txBody>
          </p:sp>
        </p:grpSp>
      </p:grpSp>
      <p:grpSp>
        <p:nvGrpSpPr>
          <p:cNvPr id="404" name="Group 403"/>
          <p:cNvGrpSpPr/>
          <p:nvPr/>
        </p:nvGrpSpPr>
        <p:grpSpPr>
          <a:xfrm>
            <a:off x="7356478" y="990600"/>
            <a:ext cx="1607232" cy="645516"/>
            <a:chOff x="141156" y="998936"/>
            <a:chExt cx="1607232" cy="645516"/>
          </a:xfrm>
          <a:solidFill>
            <a:schemeClr val="bg1">
              <a:lumMod val="65000"/>
            </a:schemeClr>
          </a:solidFill>
        </p:grpSpPr>
        <p:grpSp>
          <p:nvGrpSpPr>
            <p:cNvPr id="405" name="Group 404"/>
            <p:cNvGrpSpPr/>
            <p:nvPr/>
          </p:nvGrpSpPr>
          <p:grpSpPr>
            <a:xfrm>
              <a:off x="141156" y="998936"/>
              <a:ext cx="1607232" cy="645516"/>
              <a:chOff x="-8654" y="537567"/>
              <a:chExt cx="1607232" cy="645516"/>
            </a:xfrm>
            <a:grpFill/>
          </p:grpSpPr>
          <p:sp>
            <p:nvSpPr>
              <p:cNvPr id="407" name="Chevron 406"/>
              <p:cNvSpPr/>
              <p:nvPr/>
            </p:nvSpPr>
            <p:spPr>
              <a:xfrm>
                <a:off x="-8654" y="540191"/>
                <a:ext cx="1607232" cy="642892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8" name="Chevron 4"/>
              <p:cNvSpPr/>
              <p:nvPr/>
            </p:nvSpPr>
            <p:spPr>
              <a:xfrm>
                <a:off x="322448" y="537567"/>
                <a:ext cx="964340" cy="642892"/>
              </a:xfrm>
              <a:prstGeom prst="rect">
                <a:avLst/>
              </a:prstGeom>
              <a:noFill/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2014" tIns="37338" rIns="37338" bIns="3733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kern="1200" dirty="0"/>
              </a:p>
            </p:txBody>
          </p:sp>
        </p:grpSp>
        <p:sp>
          <p:nvSpPr>
            <p:cNvPr id="406" name="Chevron 4"/>
            <p:cNvSpPr/>
            <p:nvPr/>
          </p:nvSpPr>
          <p:spPr>
            <a:xfrm>
              <a:off x="472258" y="998936"/>
              <a:ext cx="964340" cy="642892"/>
            </a:xfrm>
            <a:prstGeom prst="rect">
              <a:avLst/>
            </a:prstGeom>
            <a:noFill/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2016</a:t>
              </a:r>
              <a:endParaRPr lang="en-US" sz="2800" b="1" kern="1200" dirty="0"/>
            </a:p>
          </p:txBody>
        </p:sp>
      </p:grpSp>
      <p:sp>
        <p:nvSpPr>
          <p:cNvPr id="190" name="Content Placeholder 2"/>
          <p:cNvSpPr txBox="1">
            <a:spLocks/>
          </p:cNvSpPr>
          <p:nvPr/>
        </p:nvSpPr>
        <p:spPr>
          <a:xfrm>
            <a:off x="8521196" y="5181600"/>
            <a:ext cx="3227697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buNone/>
            </a:pPr>
            <a:r>
              <a:rPr lang="en-US" sz="1800" u="sng" dirty="0" smtClean="0"/>
              <a:t>Outcomes: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Recommended Alternative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Publication of Draft EIS (2019)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4895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6" grpId="0"/>
      <p:bldP spid="56" grpId="1"/>
      <p:bldP spid="1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63976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Considerations </a:t>
            </a:r>
            <a:r>
              <a:rPr lang="en-US" sz="2400" b="1" dirty="0" smtClean="0"/>
              <a:t>for the </a:t>
            </a:r>
            <a:r>
              <a:rPr lang="en-US" sz="2400" b="1" dirty="0"/>
              <a:t>Preferred Alternative</a:t>
            </a:r>
          </a:p>
        </p:txBody>
      </p:sp>
      <p:sp>
        <p:nvSpPr>
          <p:cNvPr id="5" name="AutoShape 2" descr="Image result for infrastructure funding symb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79612" y="1371600"/>
            <a:ext cx="975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&amp; Feasibility: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Cost must be affordable and cost-effective in order for the project to be feasible and competitive for federal funding.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9612" y="2674203"/>
            <a:ext cx="975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&amp; Reliability: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project must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 reliable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service, frequent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times, and convenient, accessible stations.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79612" y="3733800"/>
            <a:ext cx="975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Impacts: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Impacts are unavoidable and are mitigated to balance tradeoffs between aspects such as access, traffic, property and cost.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79612" y="5200471"/>
            <a:ext cx="975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Support: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project must achieve support of the community, stakeholders and public agencies in order to succeed.</a:t>
            </a:r>
          </a:p>
        </p:txBody>
      </p:sp>
      <p:sp>
        <p:nvSpPr>
          <p:cNvPr id="13" name="Oval 12"/>
          <p:cNvSpPr/>
          <p:nvPr/>
        </p:nvSpPr>
        <p:spPr>
          <a:xfrm>
            <a:off x="760412" y="2698663"/>
            <a:ext cx="806537" cy="806537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Oval 13"/>
          <p:cNvSpPr/>
          <p:nvPr/>
        </p:nvSpPr>
        <p:spPr>
          <a:xfrm>
            <a:off x="663787" y="1287205"/>
            <a:ext cx="999786" cy="999786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/>
          <p:cNvSpPr/>
          <p:nvPr/>
        </p:nvSpPr>
        <p:spPr>
          <a:xfrm>
            <a:off x="760412" y="5190998"/>
            <a:ext cx="840470" cy="84047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/>
          <p:cNvSpPr/>
          <p:nvPr/>
        </p:nvSpPr>
        <p:spPr>
          <a:xfrm>
            <a:off x="760412" y="3962400"/>
            <a:ext cx="806537" cy="80653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AutoShape 12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6" descr="Related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8" descr="Image result for balance icon vect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65" name="Picture 21" descr="Image result for balance ico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12" y="4021696"/>
            <a:ext cx="75723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2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31812" y="274638"/>
            <a:ext cx="10972800" cy="639762"/>
          </a:xfrm>
        </p:spPr>
        <p:txBody>
          <a:bodyPr anchor="t">
            <a:normAutofit/>
          </a:bodyPr>
          <a:lstStyle/>
          <a:p>
            <a:pPr algn="ctr"/>
            <a:r>
              <a:rPr lang="en-US" sz="2400" b="1" dirty="0" smtClean="0"/>
              <a:t>Preferred alternative: general overview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69895" y="661554"/>
            <a:ext cx="8018930" cy="619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-77788" y="609600"/>
            <a:ext cx="4343400" cy="5791200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US" sz="1600" b="1" dirty="0"/>
          </a:p>
          <a:p>
            <a:pPr>
              <a:spcBef>
                <a:spcPts val="1200"/>
              </a:spcBef>
            </a:pPr>
            <a:r>
              <a:rPr lang="en-US" sz="1800" dirty="0" smtClean="0"/>
              <a:t>Total Length:  8.3 Miles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Three tunnel sections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Frequency</a:t>
            </a:r>
            <a:r>
              <a:rPr lang="en-US" sz="1800" dirty="0"/>
              <a:t>: Every 7.5 minutes during AM and PM rush (peak periods)  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End to end travel time:  26.5 minutes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10 New Stations . . . 2 underground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Walk-up station platforms provide </a:t>
            </a:r>
            <a:r>
              <a:rPr lang="en-US" sz="1800" dirty="0"/>
              <a:t>convenient user </a:t>
            </a:r>
            <a:r>
              <a:rPr lang="en-US" sz="1800" dirty="0" smtClean="0"/>
              <a:t>access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New light rail platforms at Lindbergh Center and Avondale stations</a:t>
            </a:r>
          </a:p>
          <a:p>
            <a:pPr>
              <a:spcBef>
                <a:spcPts val="1200"/>
              </a:spcBef>
            </a:pPr>
            <a:endParaRPr lang="en-US" sz="1800" dirty="0"/>
          </a:p>
          <a:p>
            <a:pPr marL="45720" indent="0">
              <a:spcBef>
                <a:spcPts val="600"/>
              </a:spcBef>
              <a:buNone/>
            </a:pP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8532812" y="838200"/>
            <a:ext cx="1752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Freeform 2"/>
          <p:cNvSpPr/>
          <p:nvPr/>
        </p:nvSpPr>
        <p:spPr>
          <a:xfrm>
            <a:off x="4668520" y="1686560"/>
            <a:ext cx="2733040" cy="1513840"/>
          </a:xfrm>
          <a:custGeom>
            <a:avLst/>
            <a:gdLst>
              <a:gd name="connsiteX0" fmla="*/ 238760 w 2733040"/>
              <a:gd name="connsiteY0" fmla="*/ 0 h 1513840"/>
              <a:gd name="connsiteX1" fmla="*/ 203200 w 2733040"/>
              <a:gd name="connsiteY1" fmla="*/ 162560 h 1513840"/>
              <a:gd name="connsiteX2" fmla="*/ 152400 w 2733040"/>
              <a:gd name="connsiteY2" fmla="*/ 304800 h 1513840"/>
              <a:gd name="connsiteX3" fmla="*/ 20320 w 2733040"/>
              <a:gd name="connsiteY3" fmla="*/ 472440 h 1513840"/>
              <a:gd name="connsiteX4" fmla="*/ 0 w 2733040"/>
              <a:gd name="connsiteY4" fmla="*/ 548640 h 1513840"/>
              <a:gd name="connsiteX5" fmla="*/ 20320 w 2733040"/>
              <a:gd name="connsiteY5" fmla="*/ 624840 h 1513840"/>
              <a:gd name="connsiteX6" fmla="*/ 101600 w 2733040"/>
              <a:gd name="connsiteY6" fmla="*/ 670560 h 1513840"/>
              <a:gd name="connsiteX7" fmla="*/ 706120 w 2733040"/>
              <a:gd name="connsiteY7" fmla="*/ 746760 h 1513840"/>
              <a:gd name="connsiteX8" fmla="*/ 828040 w 2733040"/>
              <a:gd name="connsiteY8" fmla="*/ 787400 h 1513840"/>
              <a:gd name="connsiteX9" fmla="*/ 939800 w 2733040"/>
              <a:gd name="connsiteY9" fmla="*/ 863600 h 1513840"/>
              <a:gd name="connsiteX10" fmla="*/ 1046480 w 2733040"/>
              <a:gd name="connsiteY10" fmla="*/ 944880 h 1513840"/>
              <a:gd name="connsiteX11" fmla="*/ 1153160 w 2733040"/>
              <a:gd name="connsiteY11" fmla="*/ 975360 h 1513840"/>
              <a:gd name="connsiteX12" fmla="*/ 1610360 w 2733040"/>
              <a:gd name="connsiteY12" fmla="*/ 1066800 h 1513840"/>
              <a:gd name="connsiteX13" fmla="*/ 1722120 w 2733040"/>
              <a:gd name="connsiteY13" fmla="*/ 1107440 h 1513840"/>
              <a:gd name="connsiteX14" fmla="*/ 1935480 w 2733040"/>
              <a:gd name="connsiteY14" fmla="*/ 1224280 h 1513840"/>
              <a:gd name="connsiteX15" fmla="*/ 2037080 w 2733040"/>
              <a:gd name="connsiteY15" fmla="*/ 1275080 h 1513840"/>
              <a:gd name="connsiteX16" fmla="*/ 2148840 w 2733040"/>
              <a:gd name="connsiteY16" fmla="*/ 1325880 h 1513840"/>
              <a:gd name="connsiteX17" fmla="*/ 2341880 w 2733040"/>
              <a:gd name="connsiteY17" fmla="*/ 1386840 h 1513840"/>
              <a:gd name="connsiteX18" fmla="*/ 2656840 w 2733040"/>
              <a:gd name="connsiteY18" fmla="*/ 1483360 h 1513840"/>
              <a:gd name="connsiteX19" fmla="*/ 2733040 w 2733040"/>
              <a:gd name="connsiteY19" fmla="*/ 1513840 h 1513840"/>
              <a:gd name="connsiteX20" fmla="*/ 2733040 w 2733040"/>
              <a:gd name="connsiteY20" fmla="*/ 1513840 h 151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33040" h="1513840">
                <a:moveTo>
                  <a:pt x="238760" y="0"/>
                </a:moveTo>
                <a:lnTo>
                  <a:pt x="203200" y="162560"/>
                </a:lnTo>
                <a:lnTo>
                  <a:pt x="152400" y="304800"/>
                </a:lnTo>
                <a:lnTo>
                  <a:pt x="20320" y="472440"/>
                </a:lnTo>
                <a:lnTo>
                  <a:pt x="0" y="548640"/>
                </a:lnTo>
                <a:lnTo>
                  <a:pt x="20320" y="624840"/>
                </a:lnTo>
                <a:lnTo>
                  <a:pt x="101600" y="670560"/>
                </a:lnTo>
                <a:lnTo>
                  <a:pt x="706120" y="746760"/>
                </a:lnTo>
                <a:lnTo>
                  <a:pt x="828040" y="787400"/>
                </a:lnTo>
                <a:lnTo>
                  <a:pt x="939800" y="863600"/>
                </a:lnTo>
                <a:lnTo>
                  <a:pt x="1046480" y="944880"/>
                </a:lnTo>
                <a:lnTo>
                  <a:pt x="1153160" y="975360"/>
                </a:lnTo>
                <a:lnTo>
                  <a:pt x="1610360" y="1066800"/>
                </a:lnTo>
                <a:lnTo>
                  <a:pt x="1722120" y="1107440"/>
                </a:lnTo>
                <a:lnTo>
                  <a:pt x="1935480" y="1224280"/>
                </a:lnTo>
                <a:lnTo>
                  <a:pt x="2037080" y="1275080"/>
                </a:lnTo>
                <a:lnTo>
                  <a:pt x="2148840" y="1325880"/>
                </a:lnTo>
                <a:lnTo>
                  <a:pt x="2341880" y="1386840"/>
                </a:lnTo>
                <a:lnTo>
                  <a:pt x="2656840" y="1483360"/>
                </a:lnTo>
                <a:lnTo>
                  <a:pt x="2733040" y="1513840"/>
                </a:lnTo>
                <a:lnTo>
                  <a:pt x="2733040" y="1513840"/>
                </a:lnTo>
              </a:path>
            </a:pathLst>
          </a:custGeom>
          <a:noFill/>
          <a:ln w="114300">
            <a:solidFill>
              <a:srgbClr val="FF0000">
                <a:alpha val="62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94212" y="2732864"/>
            <a:ext cx="206280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ADJACENT TO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EXISTING MARTA/CSX</a:t>
            </a:r>
            <a:endParaRPr lang="en-US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387167" y="3191933"/>
            <a:ext cx="1545166" cy="1147234"/>
          </a:xfrm>
          <a:custGeom>
            <a:avLst/>
            <a:gdLst>
              <a:gd name="connsiteX0" fmla="*/ 0 w 1545166"/>
              <a:gd name="connsiteY0" fmla="*/ 0 h 1147234"/>
              <a:gd name="connsiteX1" fmla="*/ 67733 w 1545166"/>
              <a:gd name="connsiteY1" fmla="*/ 67734 h 1147234"/>
              <a:gd name="connsiteX2" fmla="*/ 148166 w 1545166"/>
              <a:gd name="connsiteY2" fmla="*/ 194734 h 1147234"/>
              <a:gd name="connsiteX3" fmla="*/ 198966 w 1545166"/>
              <a:gd name="connsiteY3" fmla="*/ 270934 h 1147234"/>
              <a:gd name="connsiteX4" fmla="*/ 283633 w 1545166"/>
              <a:gd name="connsiteY4" fmla="*/ 334434 h 1147234"/>
              <a:gd name="connsiteX5" fmla="*/ 465666 w 1545166"/>
              <a:gd name="connsiteY5" fmla="*/ 372534 h 1147234"/>
              <a:gd name="connsiteX6" fmla="*/ 626533 w 1545166"/>
              <a:gd name="connsiteY6" fmla="*/ 397934 h 1147234"/>
              <a:gd name="connsiteX7" fmla="*/ 706966 w 1545166"/>
              <a:gd name="connsiteY7" fmla="*/ 452967 h 1147234"/>
              <a:gd name="connsiteX8" fmla="*/ 825500 w 1545166"/>
              <a:gd name="connsiteY8" fmla="*/ 558800 h 1147234"/>
              <a:gd name="connsiteX9" fmla="*/ 927100 w 1545166"/>
              <a:gd name="connsiteY9" fmla="*/ 677334 h 1147234"/>
              <a:gd name="connsiteX10" fmla="*/ 1020233 w 1545166"/>
              <a:gd name="connsiteY10" fmla="*/ 863600 h 1147234"/>
              <a:gd name="connsiteX11" fmla="*/ 1147233 w 1545166"/>
              <a:gd name="connsiteY11" fmla="*/ 880534 h 1147234"/>
              <a:gd name="connsiteX12" fmla="*/ 1202266 w 1545166"/>
              <a:gd name="connsiteY12" fmla="*/ 935567 h 1147234"/>
              <a:gd name="connsiteX13" fmla="*/ 1295400 w 1545166"/>
              <a:gd name="connsiteY13" fmla="*/ 1028700 h 1147234"/>
              <a:gd name="connsiteX14" fmla="*/ 1439333 w 1545166"/>
              <a:gd name="connsiteY14" fmla="*/ 1130300 h 1147234"/>
              <a:gd name="connsiteX15" fmla="*/ 1498600 w 1545166"/>
              <a:gd name="connsiteY15" fmla="*/ 1147234 h 1147234"/>
              <a:gd name="connsiteX16" fmla="*/ 1545166 w 1545166"/>
              <a:gd name="connsiteY16" fmla="*/ 1143000 h 1147234"/>
              <a:gd name="connsiteX17" fmla="*/ 1545166 w 1545166"/>
              <a:gd name="connsiteY17" fmla="*/ 1138767 h 114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45166" h="1147234">
                <a:moveTo>
                  <a:pt x="0" y="0"/>
                </a:moveTo>
                <a:lnTo>
                  <a:pt x="67733" y="67734"/>
                </a:lnTo>
                <a:lnTo>
                  <a:pt x="148166" y="194734"/>
                </a:lnTo>
                <a:lnTo>
                  <a:pt x="198966" y="270934"/>
                </a:lnTo>
                <a:lnTo>
                  <a:pt x="283633" y="334434"/>
                </a:lnTo>
                <a:lnTo>
                  <a:pt x="465666" y="372534"/>
                </a:lnTo>
                <a:lnTo>
                  <a:pt x="626533" y="397934"/>
                </a:lnTo>
                <a:lnTo>
                  <a:pt x="706966" y="452967"/>
                </a:lnTo>
                <a:lnTo>
                  <a:pt x="825500" y="558800"/>
                </a:lnTo>
                <a:lnTo>
                  <a:pt x="927100" y="677334"/>
                </a:lnTo>
                <a:lnTo>
                  <a:pt x="1020233" y="863600"/>
                </a:lnTo>
                <a:lnTo>
                  <a:pt x="1147233" y="880534"/>
                </a:lnTo>
                <a:lnTo>
                  <a:pt x="1202266" y="935567"/>
                </a:lnTo>
                <a:lnTo>
                  <a:pt x="1295400" y="1028700"/>
                </a:lnTo>
                <a:lnTo>
                  <a:pt x="1439333" y="1130300"/>
                </a:lnTo>
                <a:lnTo>
                  <a:pt x="1498600" y="1147234"/>
                </a:lnTo>
                <a:lnTo>
                  <a:pt x="1545166" y="1143000"/>
                </a:lnTo>
                <a:lnTo>
                  <a:pt x="1545166" y="1138767"/>
                </a:lnTo>
              </a:path>
            </a:pathLst>
          </a:custGeom>
          <a:noFill/>
          <a:ln w="114300">
            <a:solidFill>
              <a:srgbClr val="0070C0">
                <a:alpha val="62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01598" y="3385268"/>
            <a:ext cx="256961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CDC/EMORY AREA: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CLIFTON RD + HAYGOOD DR</a:t>
            </a:r>
            <a:endParaRPr lang="en-US" sz="1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953500" y="4182533"/>
            <a:ext cx="2705100" cy="309034"/>
          </a:xfrm>
          <a:custGeom>
            <a:avLst/>
            <a:gdLst>
              <a:gd name="connsiteX0" fmla="*/ 0 w 2705100"/>
              <a:gd name="connsiteY0" fmla="*/ 127000 h 309034"/>
              <a:gd name="connsiteX1" fmla="*/ 88900 w 2705100"/>
              <a:gd name="connsiteY1" fmla="*/ 127000 h 309034"/>
              <a:gd name="connsiteX2" fmla="*/ 342900 w 2705100"/>
              <a:gd name="connsiteY2" fmla="*/ 241300 h 309034"/>
              <a:gd name="connsiteX3" fmla="*/ 516467 w 2705100"/>
              <a:gd name="connsiteY3" fmla="*/ 287867 h 309034"/>
              <a:gd name="connsiteX4" fmla="*/ 575733 w 2705100"/>
              <a:gd name="connsiteY4" fmla="*/ 309034 h 309034"/>
              <a:gd name="connsiteX5" fmla="*/ 778933 w 2705100"/>
              <a:gd name="connsiteY5" fmla="*/ 287867 h 309034"/>
              <a:gd name="connsiteX6" fmla="*/ 969433 w 2705100"/>
              <a:gd name="connsiteY6" fmla="*/ 254000 h 309034"/>
              <a:gd name="connsiteX7" fmla="*/ 1100667 w 2705100"/>
              <a:gd name="connsiteY7" fmla="*/ 211667 h 309034"/>
              <a:gd name="connsiteX8" fmla="*/ 1257300 w 2705100"/>
              <a:gd name="connsiteY8" fmla="*/ 114300 h 309034"/>
              <a:gd name="connsiteX9" fmla="*/ 1426633 w 2705100"/>
              <a:gd name="connsiteY9" fmla="*/ 29634 h 309034"/>
              <a:gd name="connsiteX10" fmla="*/ 1574800 w 2705100"/>
              <a:gd name="connsiteY10" fmla="*/ 0 h 309034"/>
              <a:gd name="connsiteX11" fmla="*/ 1684867 w 2705100"/>
              <a:gd name="connsiteY11" fmla="*/ 16934 h 309034"/>
              <a:gd name="connsiteX12" fmla="*/ 1892300 w 2705100"/>
              <a:gd name="connsiteY12" fmla="*/ 97367 h 309034"/>
              <a:gd name="connsiteX13" fmla="*/ 2023533 w 2705100"/>
              <a:gd name="connsiteY13" fmla="*/ 131234 h 309034"/>
              <a:gd name="connsiteX14" fmla="*/ 2188633 w 2705100"/>
              <a:gd name="connsiteY14" fmla="*/ 160867 h 309034"/>
              <a:gd name="connsiteX15" fmla="*/ 2281767 w 2705100"/>
              <a:gd name="connsiteY15" fmla="*/ 139700 h 309034"/>
              <a:gd name="connsiteX16" fmla="*/ 2607733 w 2705100"/>
              <a:gd name="connsiteY16" fmla="*/ 12700 h 309034"/>
              <a:gd name="connsiteX17" fmla="*/ 2705100 w 2705100"/>
              <a:gd name="connsiteY17" fmla="*/ 4234 h 309034"/>
              <a:gd name="connsiteX18" fmla="*/ 2705100 w 2705100"/>
              <a:gd name="connsiteY18" fmla="*/ 4234 h 30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05100" h="309034">
                <a:moveTo>
                  <a:pt x="0" y="127000"/>
                </a:moveTo>
                <a:lnTo>
                  <a:pt x="88900" y="127000"/>
                </a:lnTo>
                <a:lnTo>
                  <a:pt x="342900" y="241300"/>
                </a:lnTo>
                <a:lnTo>
                  <a:pt x="516467" y="287867"/>
                </a:lnTo>
                <a:lnTo>
                  <a:pt x="575733" y="309034"/>
                </a:lnTo>
                <a:lnTo>
                  <a:pt x="778933" y="287867"/>
                </a:lnTo>
                <a:lnTo>
                  <a:pt x="969433" y="254000"/>
                </a:lnTo>
                <a:lnTo>
                  <a:pt x="1100667" y="211667"/>
                </a:lnTo>
                <a:lnTo>
                  <a:pt x="1257300" y="114300"/>
                </a:lnTo>
                <a:lnTo>
                  <a:pt x="1426633" y="29634"/>
                </a:lnTo>
                <a:lnTo>
                  <a:pt x="1574800" y="0"/>
                </a:lnTo>
                <a:lnTo>
                  <a:pt x="1684867" y="16934"/>
                </a:lnTo>
                <a:lnTo>
                  <a:pt x="1892300" y="97367"/>
                </a:lnTo>
                <a:lnTo>
                  <a:pt x="2023533" y="131234"/>
                </a:lnTo>
                <a:lnTo>
                  <a:pt x="2188633" y="160867"/>
                </a:lnTo>
                <a:lnTo>
                  <a:pt x="2281767" y="139700"/>
                </a:lnTo>
                <a:lnTo>
                  <a:pt x="2607733" y="12700"/>
                </a:lnTo>
                <a:lnTo>
                  <a:pt x="2705100" y="4234"/>
                </a:lnTo>
                <a:lnTo>
                  <a:pt x="2705100" y="4234"/>
                </a:lnTo>
              </a:path>
            </a:pathLst>
          </a:custGeom>
          <a:noFill/>
          <a:ln w="114300">
            <a:solidFill>
              <a:srgbClr val="FF0000">
                <a:alpha val="62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80612" y="4505176"/>
            <a:ext cx="147572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 DECATUR RD</a:t>
            </a:r>
            <a:endParaRPr lang="en-US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1178135" y="4176642"/>
            <a:ext cx="645533" cy="1694485"/>
          </a:xfrm>
          <a:custGeom>
            <a:avLst/>
            <a:gdLst>
              <a:gd name="connsiteX0" fmla="*/ 0 w 2705100"/>
              <a:gd name="connsiteY0" fmla="*/ 127000 h 309034"/>
              <a:gd name="connsiteX1" fmla="*/ 88900 w 2705100"/>
              <a:gd name="connsiteY1" fmla="*/ 127000 h 309034"/>
              <a:gd name="connsiteX2" fmla="*/ 342900 w 2705100"/>
              <a:gd name="connsiteY2" fmla="*/ 241300 h 309034"/>
              <a:gd name="connsiteX3" fmla="*/ 516467 w 2705100"/>
              <a:gd name="connsiteY3" fmla="*/ 287867 h 309034"/>
              <a:gd name="connsiteX4" fmla="*/ 575733 w 2705100"/>
              <a:gd name="connsiteY4" fmla="*/ 309034 h 309034"/>
              <a:gd name="connsiteX5" fmla="*/ 778933 w 2705100"/>
              <a:gd name="connsiteY5" fmla="*/ 287867 h 309034"/>
              <a:gd name="connsiteX6" fmla="*/ 969433 w 2705100"/>
              <a:gd name="connsiteY6" fmla="*/ 254000 h 309034"/>
              <a:gd name="connsiteX7" fmla="*/ 1100667 w 2705100"/>
              <a:gd name="connsiteY7" fmla="*/ 211667 h 309034"/>
              <a:gd name="connsiteX8" fmla="*/ 1257300 w 2705100"/>
              <a:gd name="connsiteY8" fmla="*/ 114300 h 309034"/>
              <a:gd name="connsiteX9" fmla="*/ 1426633 w 2705100"/>
              <a:gd name="connsiteY9" fmla="*/ 29634 h 309034"/>
              <a:gd name="connsiteX10" fmla="*/ 1574800 w 2705100"/>
              <a:gd name="connsiteY10" fmla="*/ 0 h 309034"/>
              <a:gd name="connsiteX11" fmla="*/ 1684867 w 2705100"/>
              <a:gd name="connsiteY11" fmla="*/ 16934 h 309034"/>
              <a:gd name="connsiteX12" fmla="*/ 1892300 w 2705100"/>
              <a:gd name="connsiteY12" fmla="*/ 97367 h 309034"/>
              <a:gd name="connsiteX13" fmla="*/ 2023533 w 2705100"/>
              <a:gd name="connsiteY13" fmla="*/ 131234 h 309034"/>
              <a:gd name="connsiteX14" fmla="*/ 2188633 w 2705100"/>
              <a:gd name="connsiteY14" fmla="*/ 160867 h 309034"/>
              <a:gd name="connsiteX15" fmla="*/ 2281767 w 2705100"/>
              <a:gd name="connsiteY15" fmla="*/ 139700 h 309034"/>
              <a:gd name="connsiteX16" fmla="*/ 2607733 w 2705100"/>
              <a:gd name="connsiteY16" fmla="*/ 12700 h 309034"/>
              <a:gd name="connsiteX17" fmla="*/ 2705100 w 2705100"/>
              <a:gd name="connsiteY17" fmla="*/ 4234 h 309034"/>
              <a:gd name="connsiteX18" fmla="*/ 2705100 w 2705100"/>
              <a:gd name="connsiteY18" fmla="*/ 4234 h 309034"/>
              <a:gd name="connsiteX0" fmla="*/ 2486051 w 2616200"/>
              <a:gd name="connsiteY0" fmla="*/ 0 h 467327"/>
              <a:gd name="connsiteX1" fmla="*/ 0 w 2616200"/>
              <a:gd name="connsiteY1" fmla="*/ 285293 h 467327"/>
              <a:gd name="connsiteX2" fmla="*/ 254000 w 2616200"/>
              <a:gd name="connsiteY2" fmla="*/ 399593 h 467327"/>
              <a:gd name="connsiteX3" fmla="*/ 427567 w 2616200"/>
              <a:gd name="connsiteY3" fmla="*/ 446160 h 467327"/>
              <a:gd name="connsiteX4" fmla="*/ 486833 w 2616200"/>
              <a:gd name="connsiteY4" fmla="*/ 467327 h 467327"/>
              <a:gd name="connsiteX5" fmla="*/ 690033 w 2616200"/>
              <a:gd name="connsiteY5" fmla="*/ 446160 h 467327"/>
              <a:gd name="connsiteX6" fmla="*/ 880533 w 2616200"/>
              <a:gd name="connsiteY6" fmla="*/ 412293 h 467327"/>
              <a:gd name="connsiteX7" fmla="*/ 1011767 w 2616200"/>
              <a:gd name="connsiteY7" fmla="*/ 369960 h 467327"/>
              <a:gd name="connsiteX8" fmla="*/ 1168400 w 2616200"/>
              <a:gd name="connsiteY8" fmla="*/ 272593 h 467327"/>
              <a:gd name="connsiteX9" fmla="*/ 1337733 w 2616200"/>
              <a:gd name="connsiteY9" fmla="*/ 187927 h 467327"/>
              <a:gd name="connsiteX10" fmla="*/ 1485900 w 2616200"/>
              <a:gd name="connsiteY10" fmla="*/ 158293 h 467327"/>
              <a:gd name="connsiteX11" fmla="*/ 1595967 w 2616200"/>
              <a:gd name="connsiteY11" fmla="*/ 175227 h 467327"/>
              <a:gd name="connsiteX12" fmla="*/ 1803400 w 2616200"/>
              <a:gd name="connsiteY12" fmla="*/ 255660 h 467327"/>
              <a:gd name="connsiteX13" fmla="*/ 1934633 w 2616200"/>
              <a:gd name="connsiteY13" fmla="*/ 289527 h 467327"/>
              <a:gd name="connsiteX14" fmla="*/ 2099733 w 2616200"/>
              <a:gd name="connsiteY14" fmla="*/ 319160 h 467327"/>
              <a:gd name="connsiteX15" fmla="*/ 2192867 w 2616200"/>
              <a:gd name="connsiteY15" fmla="*/ 297993 h 467327"/>
              <a:gd name="connsiteX16" fmla="*/ 2518833 w 2616200"/>
              <a:gd name="connsiteY16" fmla="*/ 170993 h 467327"/>
              <a:gd name="connsiteX17" fmla="*/ 2616200 w 2616200"/>
              <a:gd name="connsiteY17" fmla="*/ 162527 h 467327"/>
              <a:gd name="connsiteX18" fmla="*/ 2616200 w 2616200"/>
              <a:gd name="connsiteY18" fmla="*/ 162527 h 467327"/>
              <a:gd name="connsiteX0" fmla="*/ 2232051 w 2362200"/>
              <a:gd name="connsiteY0" fmla="*/ 0 h 467327"/>
              <a:gd name="connsiteX1" fmla="*/ 2255113 w 2362200"/>
              <a:gd name="connsiteY1" fmla="*/ 256032 h 467327"/>
              <a:gd name="connsiteX2" fmla="*/ 0 w 2362200"/>
              <a:gd name="connsiteY2" fmla="*/ 399593 h 467327"/>
              <a:gd name="connsiteX3" fmla="*/ 173567 w 2362200"/>
              <a:gd name="connsiteY3" fmla="*/ 446160 h 467327"/>
              <a:gd name="connsiteX4" fmla="*/ 232833 w 2362200"/>
              <a:gd name="connsiteY4" fmla="*/ 467327 h 467327"/>
              <a:gd name="connsiteX5" fmla="*/ 436033 w 2362200"/>
              <a:gd name="connsiteY5" fmla="*/ 446160 h 467327"/>
              <a:gd name="connsiteX6" fmla="*/ 626533 w 2362200"/>
              <a:gd name="connsiteY6" fmla="*/ 412293 h 467327"/>
              <a:gd name="connsiteX7" fmla="*/ 757767 w 2362200"/>
              <a:gd name="connsiteY7" fmla="*/ 369960 h 467327"/>
              <a:gd name="connsiteX8" fmla="*/ 914400 w 2362200"/>
              <a:gd name="connsiteY8" fmla="*/ 272593 h 467327"/>
              <a:gd name="connsiteX9" fmla="*/ 1083733 w 2362200"/>
              <a:gd name="connsiteY9" fmla="*/ 187927 h 467327"/>
              <a:gd name="connsiteX10" fmla="*/ 1231900 w 2362200"/>
              <a:gd name="connsiteY10" fmla="*/ 158293 h 467327"/>
              <a:gd name="connsiteX11" fmla="*/ 1341967 w 2362200"/>
              <a:gd name="connsiteY11" fmla="*/ 175227 h 467327"/>
              <a:gd name="connsiteX12" fmla="*/ 1549400 w 2362200"/>
              <a:gd name="connsiteY12" fmla="*/ 255660 h 467327"/>
              <a:gd name="connsiteX13" fmla="*/ 1680633 w 2362200"/>
              <a:gd name="connsiteY13" fmla="*/ 289527 h 467327"/>
              <a:gd name="connsiteX14" fmla="*/ 1845733 w 2362200"/>
              <a:gd name="connsiteY14" fmla="*/ 319160 h 467327"/>
              <a:gd name="connsiteX15" fmla="*/ 1938867 w 2362200"/>
              <a:gd name="connsiteY15" fmla="*/ 297993 h 467327"/>
              <a:gd name="connsiteX16" fmla="*/ 2264833 w 2362200"/>
              <a:gd name="connsiteY16" fmla="*/ 170993 h 467327"/>
              <a:gd name="connsiteX17" fmla="*/ 2362200 w 2362200"/>
              <a:gd name="connsiteY17" fmla="*/ 162527 h 467327"/>
              <a:gd name="connsiteX18" fmla="*/ 2362200 w 2362200"/>
              <a:gd name="connsiteY18" fmla="*/ 162527 h 467327"/>
              <a:gd name="connsiteX0" fmla="*/ 2058484 w 2188633"/>
              <a:gd name="connsiteY0" fmla="*/ 0 h 487376"/>
              <a:gd name="connsiteX1" fmla="*/ 2081546 w 2188633"/>
              <a:gd name="connsiteY1" fmla="*/ 256032 h 487376"/>
              <a:gd name="connsiteX2" fmla="*/ 2035623 w 2188633"/>
              <a:gd name="connsiteY2" fmla="*/ 487376 h 487376"/>
              <a:gd name="connsiteX3" fmla="*/ 0 w 2188633"/>
              <a:gd name="connsiteY3" fmla="*/ 446160 h 487376"/>
              <a:gd name="connsiteX4" fmla="*/ 59266 w 2188633"/>
              <a:gd name="connsiteY4" fmla="*/ 467327 h 487376"/>
              <a:gd name="connsiteX5" fmla="*/ 262466 w 2188633"/>
              <a:gd name="connsiteY5" fmla="*/ 446160 h 487376"/>
              <a:gd name="connsiteX6" fmla="*/ 452966 w 2188633"/>
              <a:gd name="connsiteY6" fmla="*/ 412293 h 487376"/>
              <a:gd name="connsiteX7" fmla="*/ 584200 w 2188633"/>
              <a:gd name="connsiteY7" fmla="*/ 369960 h 487376"/>
              <a:gd name="connsiteX8" fmla="*/ 740833 w 2188633"/>
              <a:gd name="connsiteY8" fmla="*/ 272593 h 487376"/>
              <a:gd name="connsiteX9" fmla="*/ 910166 w 2188633"/>
              <a:gd name="connsiteY9" fmla="*/ 187927 h 487376"/>
              <a:gd name="connsiteX10" fmla="*/ 1058333 w 2188633"/>
              <a:gd name="connsiteY10" fmla="*/ 158293 h 487376"/>
              <a:gd name="connsiteX11" fmla="*/ 1168400 w 2188633"/>
              <a:gd name="connsiteY11" fmla="*/ 175227 h 487376"/>
              <a:gd name="connsiteX12" fmla="*/ 1375833 w 2188633"/>
              <a:gd name="connsiteY12" fmla="*/ 255660 h 487376"/>
              <a:gd name="connsiteX13" fmla="*/ 1507066 w 2188633"/>
              <a:gd name="connsiteY13" fmla="*/ 289527 h 487376"/>
              <a:gd name="connsiteX14" fmla="*/ 1672166 w 2188633"/>
              <a:gd name="connsiteY14" fmla="*/ 319160 h 487376"/>
              <a:gd name="connsiteX15" fmla="*/ 1765300 w 2188633"/>
              <a:gd name="connsiteY15" fmla="*/ 297993 h 487376"/>
              <a:gd name="connsiteX16" fmla="*/ 2091266 w 2188633"/>
              <a:gd name="connsiteY16" fmla="*/ 170993 h 487376"/>
              <a:gd name="connsiteX17" fmla="*/ 2188633 w 2188633"/>
              <a:gd name="connsiteY17" fmla="*/ 162527 h 487376"/>
              <a:gd name="connsiteX18" fmla="*/ 2188633 w 2188633"/>
              <a:gd name="connsiteY18" fmla="*/ 162527 h 487376"/>
              <a:gd name="connsiteX0" fmla="*/ 1999218 w 2129367"/>
              <a:gd name="connsiteY0" fmla="*/ 0 h 658301"/>
              <a:gd name="connsiteX1" fmla="*/ 2022280 w 2129367"/>
              <a:gd name="connsiteY1" fmla="*/ 256032 h 658301"/>
              <a:gd name="connsiteX2" fmla="*/ 1976357 w 2129367"/>
              <a:gd name="connsiteY2" fmla="*/ 487376 h 658301"/>
              <a:gd name="connsiteX3" fmla="*/ 1967045 w 2129367"/>
              <a:gd name="connsiteY3" fmla="*/ 658301 h 658301"/>
              <a:gd name="connsiteX4" fmla="*/ 0 w 2129367"/>
              <a:gd name="connsiteY4" fmla="*/ 467327 h 658301"/>
              <a:gd name="connsiteX5" fmla="*/ 203200 w 2129367"/>
              <a:gd name="connsiteY5" fmla="*/ 446160 h 658301"/>
              <a:gd name="connsiteX6" fmla="*/ 393700 w 2129367"/>
              <a:gd name="connsiteY6" fmla="*/ 412293 h 658301"/>
              <a:gd name="connsiteX7" fmla="*/ 524934 w 2129367"/>
              <a:gd name="connsiteY7" fmla="*/ 369960 h 658301"/>
              <a:gd name="connsiteX8" fmla="*/ 681567 w 2129367"/>
              <a:gd name="connsiteY8" fmla="*/ 272593 h 658301"/>
              <a:gd name="connsiteX9" fmla="*/ 850900 w 2129367"/>
              <a:gd name="connsiteY9" fmla="*/ 187927 h 658301"/>
              <a:gd name="connsiteX10" fmla="*/ 999067 w 2129367"/>
              <a:gd name="connsiteY10" fmla="*/ 158293 h 658301"/>
              <a:gd name="connsiteX11" fmla="*/ 1109134 w 2129367"/>
              <a:gd name="connsiteY11" fmla="*/ 175227 h 658301"/>
              <a:gd name="connsiteX12" fmla="*/ 1316567 w 2129367"/>
              <a:gd name="connsiteY12" fmla="*/ 255660 h 658301"/>
              <a:gd name="connsiteX13" fmla="*/ 1447800 w 2129367"/>
              <a:gd name="connsiteY13" fmla="*/ 289527 h 658301"/>
              <a:gd name="connsiteX14" fmla="*/ 1612900 w 2129367"/>
              <a:gd name="connsiteY14" fmla="*/ 319160 h 658301"/>
              <a:gd name="connsiteX15" fmla="*/ 1706034 w 2129367"/>
              <a:gd name="connsiteY15" fmla="*/ 297993 h 658301"/>
              <a:gd name="connsiteX16" fmla="*/ 2032000 w 2129367"/>
              <a:gd name="connsiteY16" fmla="*/ 170993 h 658301"/>
              <a:gd name="connsiteX17" fmla="*/ 2129367 w 2129367"/>
              <a:gd name="connsiteY17" fmla="*/ 162527 h 658301"/>
              <a:gd name="connsiteX18" fmla="*/ 2129367 w 2129367"/>
              <a:gd name="connsiteY18" fmla="*/ 162527 h 658301"/>
              <a:gd name="connsiteX0" fmla="*/ 1796018 w 1926167"/>
              <a:gd name="connsiteY0" fmla="*/ 0 h 796511"/>
              <a:gd name="connsiteX1" fmla="*/ 1819080 w 1926167"/>
              <a:gd name="connsiteY1" fmla="*/ 256032 h 796511"/>
              <a:gd name="connsiteX2" fmla="*/ 1773157 w 1926167"/>
              <a:gd name="connsiteY2" fmla="*/ 487376 h 796511"/>
              <a:gd name="connsiteX3" fmla="*/ 1763845 w 1926167"/>
              <a:gd name="connsiteY3" fmla="*/ 658301 h 796511"/>
              <a:gd name="connsiteX4" fmla="*/ 1808480 w 1926167"/>
              <a:gd name="connsiteY4" fmla="*/ 796511 h 796511"/>
              <a:gd name="connsiteX5" fmla="*/ 0 w 1926167"/>
              <a:gd name="connsiteY5" fmla="*/ 446160 h 796511"/>
              <a:gd name="connsiteX6" fmla="*/ 190500 w 1926167"/>
              <a:gd name="connsiteY6" fmla="*/ 412293 h 796511"/>
              <a:gd name="connsiteX7" fmla="*/ 321734 w 1926167"/>
              <a:gd name="connsiteY7" fmla="*/ 369960 h 796511"/>
              <a:gd name="connsiteX8" fmla="*/ 478367 w 1926167"/>
              <a:gd name="connsiteY8" fmla="*/ 272593 h 796511"/>
              <a:gd name="connsiteX9" fmla="*/ 647700 w 1926167"/>
              <a:gd name="connsiteY9" fmla="*/ 187927 h 796511"/>
              <a:gd name="connsiteX10" fmla="*/ 795867 w 1926167"/>
              <a:gd name="connsiteY10" fmla="*/ 158293 h 796511"/>
              <a:gd name="connsiteX11" fmla="*/ 905934 w 1926167"/>
              <a:gd name="connsiteY11" fmla="*/ 175227 h 796511"/>
              <a:gd name="connsiteX12" fmla="*/ 1113367 w 1926167"/>
              <a:gd name="connsiteY12" fmla="*/ 255660 h 796511"/>
              <a:gd name="connsiteX13" fmla="*/ 1244600 w 1926167"/>
              <a:gd name="connsiteY13" fmla="*/ 289527 h 796511"/>
              <a:gd name="connsiteX14" fmla="*/ 1409700 w 1926167"/>
              <a:gd name="connsiteY14" fmla="*/ 319160 h 796511"/>
              <a:gd name="connsiteX15" fmla="*/ 1502834 w 1926167"/>
              <a:gd name="connsiteY15" fmla="*/ 297993 h 796511"/>
              <a:gd name="connsiteX16" fmla="*/ 1828800 w 1926167"/>
              <a:gd name="connsiteY16" fmla="*/ 170993 h 796511"/>
              <a:gd name="connsiteX17" fmla="*/ 1926167 w 1926167"/>
              <a:gd name="connsiteY17" fmla="*/ 162527 h 796511"/>
              <a:gd name="connsiteX18" fmla="*/ 1926167 w 1926167"/>
              <a:gd name="connsiteY18" fmla="*/ 162527 h 796511"/>
              <a:gd name="connsiteX0" fmla="*/ 1605518 w 1735667"/>
              <a:gd name="connsiteY0" fmla="*/ 0 h 907018"/>
              <a:gd name="connsiteX1" fmla="*/ 1628580 w 1735667"/>
              <a:gd name="connsiteY1" fmla="*/ 256032 h 907018"/>
              <a:gd name="connsiteX2" fmla="*/ 1582657 w 1735667"/>
              <a:gd name="connsiteY2" fmla="*/ 487376 h 907018"/>
              <a:gd name="connsiteX3" fmla="*/ 1573345 w 1735667"/>
              <a:gd name="connsiteY3" fmla="*/ 658301 h 907018"/>
              <a:gd name="connsiteX4" fmla="*/ 1617980 w 1735667"/>
              <a:gd name="connsiteY4" fmla="*/ 796511 h 907018"/>
              <a:gd name="connsiteX5" fmla="*/ 1609039 w 1735667"/>
              <a:gd name="connsiteY5" fmla="*/ 907018 h 907018"/>
              <a:gd name="connsiteX6" fmla="*/ 0 w 1735667"/>
              <a:gd name="connsiteY6" fmla="*/ 412293 h 907018"/>
              <a:gd name="connsiteX7" fmla="*/ 131234 w 1735667"/>
              <a:gd name="connsiteY7" fmla="*/ 369960 h 907018"/>
              <a:gd name="connsiteX8" fmla="*/ 287867 w 1735667"/>
              <a:gd name="connsiteY8" fmla="*/ 272593 h 907018"/>
              <a:gd name="connsiteX9" fmla="*/ 457200 w 1735667"/>
              <a:gd name="connsiteY9" fmla="*/ 187927 h 907018"/>
              <a:gd name="connsiteX10" fmla="*/ 605367 w 1735667"/>
              <a:gd name="connsiteY10" fmla="*/ 158293 h 907018"/>
              <a:gd name="connsiteX11" fmla="*/ 715434 w 1735667"/>
              <a:gd name="connsiteY11" fmla="*/ 175227 h 907018"/>
              <a:gd name="connsiteX12" fmla="*/ 922867 w 1735667"/>
              <a:gd name="connsiteY12" fmla="*/ 255660 h 907018"/>
              <a:gd name="connsiteX13" fmla="*/ 1054100 w 1735667"/>
              <a:gd name="connsiteY13" fmla="*/ 289527 h 907018"/>
              <a:gd name="connsiteX14" fmla="*/ 1219200 w 1735667"/>
              <a:gd name="connsiteY14" fmla="*/ 319160 h 907018"/>
              <a:gd name="connsiteX15" fmla="*/ 1312334 w 1735667"/>
              <a:gd name="connsiteY15" fmla="*/ 297993 h 907018"/>
              <a:gd name="connsiteX16" fmla="*/ 1638300 w 1735667"/>
              <a:gd name="connsiteY16" fmla="*/ 170993 h 907018"/>
              <a:gd name="connsiteX17" fmla="*/ 1735667 w 1735667"/>
              <a:gd name="connsiteY17" fmla="*/ 162527 h 907018"/>
              <a:gd name="connsiteX18" fmla="*/ 1735667 w 1735667"/>
              <a:gd name="connsiteY18" fmla="*/ 162527 h 907018"/>
              <a:gd name="connsiteX0" fmla="*/ 1474284 w 1617099"/>
              <a:gd name="connsiteY0" fmla="*/ 0 h 1114553"/>
              <a:gd name="connsiteX1" fmla="*/ 1497346 w 1617099"/>
              <a:gd name="connsiteY1" fmla="*/ 256032 h 1114553"/>
              <a:gd name="connsiteX2" fmla="*/ 1451423 w 1617099"/>
              <a:gd name="connsiteY2" fmla="*/ 487376 h 1114553"/>
              <a:gd name="connsiteX3" fmla="*/ 1442111 w 1617099"/>
              <a:gd name="connsiteY3" fmla="*/ 658301 h 1114553"/>
              <a:gd name="connsiteX4" fmla="*/ 1486746 w 1617099"/>
              <a:gd name="connsiteY4" fmla="*/ 796511 h 1114553"/>
              <a:gd name="connsiteX5" fmla="*/ 1477805 w 1617099"/>
              <a:gd name="connsiteY5" fmla="*/ 907018 h 1114553"/>
              <a:gd name="connsiteX6" fmla="*/ 1617099 w 1617099"/>
              <a:gd name="connsiteY6" fmla="*/ 1114553 h 1114553"/>
              <a:gd name="connsiteX7" fmla="*/ 0 w 1617099"/>
              <a:gd name="connsiteY7" fmla="*/ 369960 h 1114553"/>
              <a:gd name="connsiteX8" fmla="*/ 156633 w 1617099"/>
              <a:gd name="connsiteY8" fmla="*/ 272593 h 1114553"/>
              <a:gd name="connsiteX9" fmla="*/ 325966 w 1617099"/>
              <a:gd name="connsiteY9" fmla="*/ 187927 h 1114553"/>
              <a:gd name="connsiteX10" fmla="*/ 474133 w 1617099"/>
              <a:gd name="connsiteY10" fmla="*/ 158293 h 1114553"/>
              <a:gd name="connsiteX11" fmla="*/ 584200 w 1617099"/>
              <a:gd name="connsiteY11" fmla="*/ 175227 h 1114553"/>
              <a:gd name="connsiteX12" fmla="*/ 791633 w 1617099"/>
              <a:gd name="connsiteY12" fmla="*/ 255660 h 1114553"/>
              <a:gd name="connsiteX13" fmla="*/ 922866 w 1617099"/>
              <a:gd name="connsiteY13" fmla="*/ 289527 h 1114553"/>
              <a:gd name="connsiteX14" fmla="*/ 1087966 w 1617099"/>
              <a:gd name="connsiteY14" fmla="*/ 319160 h 1114553"/>
              <a:gd name="connsiteX15" fmla="*/ 1181100 w 1617099"/>
              <a:gd name="connsiteY15" fmla="*/ 297993 h 1114553"/>
              <a:gd name="connsiteX16" fmla="*/ 1507066 w 1617099"/>
              <a:gd name="connsiteY16" fmla="*/ 170993 h 1114553"/>
              <a:gd name="connsiteX17" fmla="*/ 1604433 w 1617099"/>
              <a:gd name="connsiteY17" fmla="*/ 162527 h 1114553"/>
              <a:gd name="connsiteX18" fmla="*/ 1604433 w 1617099"/>
              <a:gd name="connsiteY18" fmla="*/ 162527 h 1114553"/>
              <a:gd name="connsiteX0" fmla="*/ 1317651 w 1460466"/>
              <a:gd name="connsiteY0" fmla="*/ 0 h 1284360"/>
              <a:gd name="connsiteX1" fmla="*/ 1340713 w 1460466"/>
              <a:gd name="connsiteY1" fmla="*/ 256032 h 1284360"/>
              <a:gd name="connsiteX2" fmla="*/ 1294790 w 1460466"/>
              <a:gd name="connsiteY2" fmla="*/ 487376 h 1284360"/>
              <a:gd name="connsiteX3" fmla="*/ 1285478 w 1460466"/>
              <a:gd name="connsiteY3" fmla="*/ 658301 h 1284360"/>
              <a:gd name="connsiteX4" fmla="*/ 1330113 w 1460466"/>
              <a:gd name="connsiteY4" fmla="*/ 796511 h 1284360"/>
              <a:gd name="connsiteX5" fmla="*/ 1321172 w 1460466"/>
              <a:gd name="connsiteY5" fmla="*/ 907018 h 1284360"/>
              <a:gd name="connsiteX6" fmla="*/ 1460466 w 1460466"/>
              <a:gd name="connsiteY6" fmla="*/ 1114553 h 1284360"/>
              <a:gd name="connsiteX7" fmla="*/ 1342983 w 1460466"/>
              <a:gd name="connsiteY7" fmla="*/ 1284360 h 1284360"/>
              <a:gd name="connsiteX8" fmla="*/ 0 w 1460466"/>
              <a:gd name="connsiteY8" fmla="*/ 272593 h 1284360"/>
              <a:gd name="connsiteX9" fmla="*/ 169333 w 1460466"/>
              <a:gd name="connsiteY9" fmla="*/ 187927 h 1284360"/>
              <a:gd name="connsiteX10" fmla="*/ 317500 w 1460466"/>
              <a:gd name="connsiteY10" fmla="*/ 158293 h 1284360"/>
              <a:gd name="connsiteX11" fmla="*/ 427567 w 1460466"/>
              <a:gd name="connsiteY11" fmla="*/ 175227 h 1284360"/>
              <a:gd name="connsiteX12" fmla="*/ 635000 w 1460466"/>
              <a:gd name="connsiteY12" fmla="*/ 255660 h 1284360"/>
              <a:gd name="connsiteX13" fmla="*/ 766233 w 1460466"/>
              <a:gd name="connsiteY13" fmla="*/ 289527 h 1284360"/>
              <a:gd name="connsiteX14" fmla="*/ 931333 w 1460466"/>
              <a:gd name="connsiteY14" fmla="*/ 319160 h 1284360"/>
              <a:gd name="connsiteX15" fmla="*/ 1024467 w 1460466"/>
              <a:gd name="connsiteY15" fmla="*/ 297993 h 1284360"/>
              <a:gd name="connsiteX16" fmla="*/ 1350433 w 1460466"/>
              <a:gd name="connsiteY16" fmla="*/ 170993 h 1284360"/>
              <a:gd name="connsiteX17" fmla="*/ 1447800 w 1460466"/>
              <a:gd name="connsiteY17" fmla="*/ 162527 h 1284360"/>
              <a:gd name="connsiteX18" fmla="*/ 1447800 w 1460466"/>
              <a:gd name="connsiteY18" fmla="*/ 162527 h 1284360"/>
              <a:gd name="connsiteX0" fmla="*/ 1148318 w 1291133"/>
              <a:gd name="connsiteY0" fmla="*/ 0 h 1464971"/>
              <a:gd name="connsiteX1" fmla="*/ 1171380 w 1291133"/>
              <a:gd name="connsiteY1" fmla="*/ 256032 h 1464971"/>
              <a:gd name="connsiteX2" fmla="*/ 1125457 w 1291133"/>
              <a:gd name="connsiteY2" fmla="*/ 487376 h 1464971"/>
              <a:gd name="connsiteX3" fmla="*/ 1116145 w 1291133"/>
              <a:gd name="connsiteY3" fmla="*/ 658301 h 1464971"/>
              <a:gd name="connsiteX4" fmla="*/ 1160780 w 1291133"/>
              <a:gd name="connsiteY4" fmla="*/ 796511 h 1464971"/>
              <a:gd name="connsiteX5" fmla="*/ 1151839 w 1291133"/>
              <a:gd name="connsiteY5" fmla="*/ 907018 h 1464971"/>
              <a:gd name="connsiteX6" fmla="*/ 1291133 w 1291133"/>
              <a:gd name="connsiteY6" fmla="*/ 1114553 h 1464971"/>
              <a:gd name="connsiteX7" fmla="*/ 1173650 w 1291133"/>
              <a:gd name="connsiteY7" fmla="*/ 1284360 h 1464971"/>
              <a:gd name="connsiteX8" fmla="*/ 1052305 w 1291133"/>
              <a:gd name="connsiteY8" fmla="*/ 1464971 h 1464971"/>
              <a:gd name="connsiteX9" fmla="*/ 0 w 1291133"/>
              <a:gd name="connsiteY9" fmla="*/ 187927 h 1464971"/>
              <a:gd name="connsiteX10" fmla="*/ 148167 w 1291133"/>
              <a:gd name="connsiteY10" fmla="*/ 158293 h 1464971"/>
              <a:gd name="connsiteX11" fmla="*/ 258234 w 1291133"/>
              <a:gd name="connsiteY11" fmla="*/ 175227 h 1464971"/>
              <a:gd name="connsiteX12" fmla="*/ 465667 w 1291133"/>
              <a:gd name="connsiteY12" fmla="*/ 255660 h 1464971"/>
              <a:gd name="connsiteX13" fmla="*/ 596900 w 1291133"/>
              <a:gd name="connsiteY13" fmla="*/ 289527 h 1464971"/>
              <a:gd name="connsiteX14" fmla="*/ 762000 w 1291133"/>
              <a:gd name="connsiteY14" fmla="*/ 319160 h 1464971"/>
              <a:gd name="connsiteX15" fmla="*/ 855134 w 1291133"/>
              <a:gd name="connsiteY15" fmla="*/ 297993 h 1464971"/>
              <a:gd name="connsiteX16" fmla="*/ 1181100 w 1291133"/>
              <a:gd name="connsiteY16" fmla="*/ 170993 h 1464971"/>
              <a:gd name="connsiteX17" fmla="*/ 1278467 w 1291133"/>
              <a:gd name="connsiteY17" fmla="*/ 162527 h 1464971"/>
              <a:gd name="connsiteX18" fmla="*/ 1278467 w 1291133"/>
              <a:gd name="connsiteY18" fmla="*/ 162527 h 1464971"/>
              <a:gd name="connsiteX0" fmla="*/ 1000151 w 1142966"/>
              <a:gd name="connsiteY0" fmla="*/ 0 h 1614391"/>
              <a:gd name="connsiteX1" fmla="*/ 1023213 w 1142966"/>
              <a:gd name="connsiteY1" fmla="*/ 256032 h 1614391"/>
              <a:gd name="connsiteX2" fmla="*/ 977290 w 1142966"/>
              <a:gd name="connsiteY2" fmla="*/ 487376 h 1614391"/>
              <a:gd name="connsiteX3" fmla="*/ 967978 w 1142966"/>
              <a:gd name="connsiteY3" fmla="*/ 658301 h 1614391"/>
              <a:gd name="connsiteX4" fmla="*/ 1012613 w 1142966"/>
              <a:gd name="connsiteY4" fmla="*/ 796511 h 1614391"/>
              <a:gd name="connsiteX5" fmla="*/ 1003672 w 1142966"/>
              <a:gd name="connsiteY5" fmla="*/ 907018 h 1614391"/>
              <a:gd name="connsiteX6" fmla="*/ 1142966 w 1142966"/>
              <a:gd name="connsiteY6" fmla="*/ 1114553 h 1614391"/>
              <a:gd name="connsiteX7" fmla="*/ 1025483 w 1142966"/>
              <a:gd name="connsiteY7" fmla="*/ 1284360 h 1614391"/>
              <a:gd name="connsiteX8" fmla="*/ 904138 w 1142966"/>
              <a:gd name="connsiteY8" fmla="*/ 1464971 h 1614391"/>
              <a:gd name="connsiteX9" fmla="*/ 641875 w 1142966"/>
              <a:gd name="connsiteY9" fmla="*/ 1614391 h 1614391"/>
              <a:gd name="connsiteX10" fmla="*/ 0 w 1142966"/>
              <a:gd name="connsiteY10" fmla="*/ 158293 h 1614391"/>
              <a:gd name="connsiteX11" fmla="*/ 110067 w 1142966"/>
              <a:gd name="connsiteY11" fmla="*/ 175227 h 1614391"/>
              <a:gd name="connsiteX12" fmla="*/ 317500 w 1142966"/>
              <a:gd name="connsiteY12" fmla="*/ 255660 h 1614391"/>
              <a:gd name="connsiteX13" fmla="*/ 448733 w 1142966"/>
              <a:gd name="connsiteY13" fmla="*/ 289527 h 1614391"/>
              <a:gd name="connsiteX14" fmla="*/ 613833 w 1142966"/>
              <a:gd name="connsiteY14" fmla="*/ 319160 h 1614391"/>
              <a:gd name="connsiteX15" fmla="*/ 706967 w 1142966"/>
              <a:gd name="connsiteY15" fmla="*/ 297993 h 1614391"/>
              <a:gd name="connsiteX16" fmla="*/ 1032933 w 1142966"/>
              <a:gd name="connsiteY16" fmla="*/ 170993 h 1614391"/>
              <a:gd name="connsiteX17" fmla="*/ 1130300 w 1142966"/>
              <a:gd name="connsiteY17" fmla="*/ 162527 h 1614391"/>
              <a:gd name="connsiteX18" fmla="*/ 1130300 w 1142966"/>
              <a:gd name="connsiteY18" fmla="*/ 162527 h 1614391"/>
              <a:gd name="connsiteX0" fmla="*/ 890084 w 1032899"/>
              <a:gd name="connsiteY0" fmla="*/ 0 h 1694485"/>
              <a:gd name="connsiteX1" fmla="*/ 913146 w 1032899"/>
              <a:gd name="connsiteY1" fmla="*/ 256032 h 1694485"/>
              <a:gd name="connsiteX2" fmla="*/ 867223 w 1032899"/>
              <a:gd name="connsiteY2" fmla="*/ 487376 h 1694485"/>
              <a:gd name="connsiteX3" fmla="*/ 857911 w 1032899"/>
              <a:gd name="connsiteY3" fmla="*/ 658301 h 1694485"/>
              <a:gd name="connsiteX4" fmla="*/ 902546 w 1032899"/>
              <a:gd name="connsiteY4" fmla="*/ 796511 h 1694485"/>
              <a:gd name="connsiteX5" fmla="*/ 893605 w 1032899"/>
              <a:gd name="connsiteY5" fmla="*/ 907018 h 1694485"/>
              <a:gd name="connsiteX6" fmla="*/ 1032899 w 1032899"/>
              <a:gd name="connsiteY6" fmla="*/ 1114553 h 1694485"/>
              <a:gd name="connsiteX7" fmla="*/ 915416 w 1032899"/>
              <a:gd name="connsiteY7" fmla="*/ 1284360 h 1694485"/>
              <a:gd name="connsiteX8" fmla="*/ 794071 w 1032899"/>
              <a:gd name="connsiteY8" fmla="*/ 1464971 h 1694485"/>
              <a:gd name="connsiteX9" fmla="*/ 531808 w 1032899"/>
              <a:gd name="connsiteY9" fmla="*/ 1614391 h 1694485"/>
              <a:gd name="connsiteX10" fmla="*/ 387366 w 1032899"/>
              <a:gd name="connsiteY10" fmla="*/ 1694485 h 1694485"/>
              <a:gd name="connsiteX11" fmla="*/ 0 w 1032899"/>
              <a:gd name="connsiteY11" fmla="*/ 175227 h 1694485"/>
              <a:gd name="connsiteX12" fmla="*/ 207433 w 1032899"/>
              <a:gd name="connsiteY12" fmla="*/ 255660 h 1694485"/>
              <a:gd name="connsiteX13" fmla="*/ 338666 w 1032899"/>
              <a:gd name="connsiteY13" fmla="*/ 289527 h 1694485"/>
              <a:gd name="connsiteX14" fmla="*/ 503766 w 1032899"/>
              <a:gd name="connsiteY14" fmla="*/ 319160 h 1694485"/>
              <a:gd name="connsiteX15" fmla="*/ 596900 w 1032899"/>
              <a:gd name="connsiteY15" fmla="*/ 297993 h 1694485"/>
              <a:gd name="connsiteX16" fmla="*/ 922866 w 1032899"/>
              <a:gd name="connsiteY16" fmla="*/ 170993 h 1694485"/>
              <a:gd name="connsiteX17" fmla="*/ 1020233 w 1032899"/>
              <a:gd name="connsiteY17" fmla="*/ 162527 h 1694485"/>
              <a:gd name="connsiteX18" fmla="*/ 1020233 w 1032899"/>
              <a:gd name="connsiteY18" fmla="*/ 162527 h 1694485"/>
              <a:gd name="connsiteX0" fmla="*/ 890084 w 1032899"/>
              <a:gd name="connsiteY0" fmla="*/ 0 h 1694485"/>
              <a:gd name="connsiteX1" fmla="*/ 913146 w 1032899"/>
              <a:gd name="connsiteY1" fmla="*/ 256032 h 1694485"/>
              <a:gd name="connsiteX2" fmla="*/ 867223 w 1032899"/>
              <a:gd name="connsiteY2" fmla="*/ 487376 h 1694485"/>
              <a:gd name="connsiteX3" fmla="*/ 857911 w 1032899"/>
              <a:gd name="connsiteY3" fmla="*/ 658301 h 1694485"/>
              <a:gd name="connsiteX4" fmla="*/ 902546 w 1032899"/>
              <a:gd name="connsiteY4" fmla="*/ 796511 h 1694485"/>
              <a:gd name="connsiteX5" fmla="*/ 893605 w 1032899"/>
              <a:gd name="connsiteY5" fmla="*/ 907018 h 1694485"/>
              <a:gd name="connsiteX6" fmla="*/ 1032899 w 1032899"/>
              <a:gd name="connsiteY6" fmla="*/ 1114553 h 1694485"/>
              <a:gd name="connsiteX7" fmla="*/ 915416 w 1032899"/>
              <a:gd name="connsiteY7" fmla="*/ 1284360 h 1694485"/>
              <a:gd name="connsiteX8" fmla="*/ 794071 w 1032899"/>
              <a:gd name="connsiteY8" fmla="*/ 1464971 h 1694485"/>
              <a:gd name="connsiteX9" fmla="*/ 531808 w 1032899"/>
              <a:gd name="connsiteY9" fmla="*/ 1614391 h 1694485"/>
              <a:gd name="connsiteX10" fmla="*/ 387366 w 1032899"/>
              <a:gd name="connsiteY10" fmla="*/ 1694485 h 1694485"/>
              <a:gd name="connsiteX11" fmla="*/ 0 w 1032899"/>
              <a:gd name="connsiteY11" fmla="*/ 175227 h 1694485"/>
              <a:gd name="connsiteX12" fmla="*/ 207433 w 1032899"/>
              <a:gd name="connsiteY12" fmla="*/ 255660 h 1694485"/>
              <a:gd name="connsiteX13" fmla="*/ 338666 w 1032899"/>
              <a:gd name="connsiteY13" fmla="*/ 289527 h 1694485"/>
              <a:gd name="connsiteX14" fmla="*/ 503766 w 1032899"/>
              <a:gd name="connsiteY14" fmla="*/ 319160 h 1694485"/>
              <a:gd name="connsiteX15" fmla="*/ 596900 w 1032899"/>
              <a:gd name="connsiteY15" fmla="*/ 297993 h 1694485"/>
              <a:gd name="connsiteX16" fmla="*/ 922866 w 1032899"/>
              <a:gd name="connsiteY16" fmla="*/ 170993 h 1694485"/>
              <a:gd name="connsiteX17" fmla="*/ 1020233 w 1032899"/>
              <a:gd name="connsiteY17" fmla="*/ 162527 h 1694485"/>
              <a:gd name="connsiteX0" fmla="*/ 890084 w 1032899"/>
              <a:gd name="connsiteY0" fmla="*/ 0 h 1694485"/>
              <a:gd name="connsiteX1" fmla="*/ 913146 w 1032899"/>
              <a:gd name="connsiteY1" fmla="*/ 256032 h 1694485"/>
              <a:gd name="connsiteX2" fmla="*/ 867223 w 1032899"/>
              <a:gd name="connsiteY2" fmla="*/ 487376 h 1694485"/>
              <a:gd name="connsiteX3" fmla="*/ 857911 w 1032899"/>
              <a:gd name="connsiteY3" fmla="*/ 658301 h 1694485"/>
              <a:gd name="connsiteX4" fmla="*/ 902546 w 1032899"/>
              <a:gd name="connsiteY4" fmla="*/ 796511 h 1694485"/>
              <a:gd name="connsiteX5" fmla="*/ 893605 w 1032899"/>
              <a:gd name="connsiteY5" fmla="*/ 907018 h 1694485"/>
              <a:gd name="connsiteX6" fmla="*/ 1032899 w 1032899"/>
              <a:gd name="connsiteY6" fmla="*/ 1114553 h 1694485"/>
              <a:gd name="connsiteX7" fmla="*/ 915416 w 1032899"/>
              <a:gd name="connsiteY7" fmla="*/ 1284360 h 1694485"/>
              <a:gd name="connsiteX8" fmla="*/ 794071 w 1032899"/>
              <a:gd name="connsiteY8" fmla="*/ 1464971 h 1694485"/>
              <a:gd name="connsiteX9" fmla="*/ 531808 w 1032899"/>
              <a:gd name="connsiteY9" fmla="*/ 1614391 h 1694485"/>
              <a:gd name="connsiteX10" fmla="*/ 387366 w 1032899"/>
              <a:gd name="connsiteY10" fmla="*/ 1694485 h 1694485"/>
              <a:gd name="connsiteX11" fmla="*/ 0 w 1032899"/>
              <a:gd name="connsiteY11" fmla="*/ 175227 h 1694485"/>
              <a:gd name="connsiteX12" fmla="*/ 207433 w 1032899"/>
              <a:gd name="connsiteY12" fmla="*/ 255660 h 1694485"/>
              <a:gd name="connsiteX13" fmla="*/ 338666 w 1032899"/>
              <a:gd name="connsiteY13" fmla="*/ 289527 h 1694485"/>
              <a:gd name="connsiteX14" fmla="*/ 503766 w 1032899"/>
              <a:gd name="connsiteY14" fmla="*/ 319160 h 1694485"/>
              <a:gd name="connsiteX15" fmla="*/ 596900 w 1032899"/>
              <a:gd name="connsiteY15" fmla="*/ 297993 h 1694485"/>
              <a:gd name="connsiteX16" fmla="*/ 922866 w 1032899"/>
              <a:gd name="connsiteY16" fmla="*/ 170993 h 1694485"/>
              <a:gd name="connsiteX0" fmla="*/ 890084 w 1032899"/>
              <a:gd name="connsiteY0" fmla="*/ 0 h 1694485"/>
              <a:gd name="connsiteX1" fmla="*/ 913146 w 1032899"/>
              <a:gd name="connsiteY1" fmla="*/ 256032 h 1694485"/>
              <a:gd name="connsiteX2" fmla="*/ 867223 w 1032899"/>
              <a:gd name="connsiteY2" fmla="*/ 487376 h 1694485"/>
              <a:gd name="connsiteX3" fmla="*/ 857911 w 1032899"/>
              <a:gd name="connsiteY3" fmla="*/ 658301 h 1694485"/>
              <a:gd name="connsiteX4" fmla="*/ 902546 w 1032899"/>
              <a:gd name="connsiteY4" fmla="*/ 796511 h 1694485"/>
              <a:gd name="connsiteX5" fmla="*/ 893605 w 1032899"/>
              <a:gd name="connsiteY5" fmla="*/ 907018 h 1694485"/>
              <a:gd name="connsiteX6" fmla="*/ 1032899 w 1032899"/>
              <a:gd name="connsiteY6" fmla="*/ 1114553 h 1694485"/>
              <a:gd name="connsiteX7" fmla="*/ 915416 w 1032899"/>
              <a:gd name="connsiteY7" fmla="*/ 1284360 h 1694485"/>
              <a:gd name="connsiteX8" fmla="*/ 794071 w 1032899"/>
              <a:gd name="connsiteY8" fmla="*/ 1464971 h 1694485"/>
              <a:gd name="connsiteX9" fmla="*/ 531808 w 1032899"/>
              <a:gd name="connsiteY9" fmla="*/ 1614391 h 1694485"/>
              <a:gd name="connsiteX10" fmla="*/ 387366 w 1032899"/>
              <a:gd name="connsiteY10" fmla="*/ 1694485 h 1694485"/>
              <a:gd name="connsiteX11" fmla="*/ 0 w 1032899"/>
              <a:gd name="connsiteY11" fmla="*/ 175227 h 1694485"/>
              <a:gd name="connsiteX12" fmla="*/ 207433 w 1032899"/>
              <a:gd name="connsiteY12" fmla="*/ 255660 h 1694485"/>
              <a:gd name="connsiteX13" fmla="*/ 338666 w 1032899"/>
              <a:gd name="connsiteY13" fmla="*/ 289527 h 1694485"/>
              <a:gd name="connsiteX14" fmla="*/ 503766 w 1032899"/>
              <a:gd name="connsiteY14" fmla="*/ 319160 h 1694485"/>
              <a:gd name="connsiteX15" fmla="*/ 596900 w 1032899"/>
              <a:gd name="connsiteY15" fmla="*/ 297993 h 1694485"/>
              <a:gd name="connsiteX0" fmla="*/ 890084 w 1032899"/>
              <a:gd name="connsiteY0" fmla="*/ 0 h 1694485"/>
              <a:gd name="connsiteX1" fmla="*/ 913146 w 1032899"/>
              <a:gd name="connsiteY1" fmla="*/ 256032 h 1694485"/>
              <a:gd name="connsiteX2" fmla="*/ 867223 w 1032899"/>
              <a:gd name="connsiteY2" fmla="*/ 487376 h 1694485"/>
              <a:gd name="connsiteX3" fmla="*/ 857911 w 1032899"/>
              <a:gd name="connsiteY3" fmla="*/ 658301 h 1694485"/>
              <a:gd name="connsiteX4" fmla="*/ 902546 w 1032899"/>
              <a:gd name="connsiteY4" fmla="*/ 796511 h 1694485"/>
              <a:gd name="connsiteX5" fmla="*/ 893605 w 1032899"/>
              <a:gd name="connsiteY5" fmla="*/ 907018 h 1694485"/>
              <a:gd name="connsiteX6" fmla="*/ 1032899 w 1032899"/>
              <a:gd name="connsiteY6" fmla="*/ 1114553 h 1694485"/>
              <a:gd name="connsiteX7" fmla="*/ 915416 w 1032899"/>
              <a:gd name="connsiteY7" fmla="*/ 1284360 h 1694485"/>
              <a:gd name="connsiteX8" fmla="*/ 794071 w 1032899"/>
              <a:gd name="connsiteY8" fmla="*/ 1464971 h 1694485"/>
              <a:gd name="connsiteX9" fmla="*/ 531808 w 1032899"/>
              <a:gd name="connsiteY9" fmla="*/ 1614391 h 1694485"/>
              <a:gd name="connsiteX10" fmla="*/ 387366 w 1032899"/>
              <a:gd name="connsiteY10" fmla="*/ 1694485 h 1694485"/>
              <a:gd name="connsiteX11" fmla="*/ 0 w 1032899"/>
              <a:gd name="connsiteY11" fmla="*/ 175227 h 1694485"/>
              <a:gd name="connsiteX12" fmla="*/ 207433 w 1032899"/>
              <a:gd name="connsiteY12" fmla="*/ 255660 h 1694485"/>
              <a:gd name="connsiteX13" fmla="*/ 338666 w 1032899"/>
              <a:gd name="connsiteY13" fmla="*/ 289527 h 1694485"/>
              <a:gd name="connsiteX14" fmla="*/ 503766 w 1032899"/>
              <a:gd name="connsiteY14" fmla="*/ 319160 h 1694485"/>
              <a:gd name="connsiteX0" fmla="*/ 890084 w 1032899"/>
              <a:gd name="connsiteY0" fmla="*/ 0 h 1694485"/>
              <a:gd name="connsiteX1" fmla="*/ 913146 w 1032899"/>
              <a:gd name="connsiteY1" fmla="*/ 256032 h 1694485"/>
              <a:gd name="connsiteX2" fmla="*/ 867223 w 1032899"/>
              <a:gd name="connsiteY2" fmla="*/ 487376 h 1694485"/>
              <a:gd name="connsiteX3" fmla="*/ 857911 w 1032899"/>
              <a:gd name="connsiteY3" fmla="*/ 658301 h 1694485"/>
              <a:gd name="connsiteX4" fmla="*/ 902546 w 1032899"/>
              <a:gd name="connsiteY4" fmla="*/ 796511 h 1694485"/>
              <a:gd name="connsiteX5" fmla="*/ 893605 w 1032899"/>
              <a:gd name="connsiteY5" fmla="*/ 907018 h 1694485"/>
              <a:gd name="connsiteX6" fmla="*/ 1032899 w 1032899"/>
              <a:gd name="connsiteY6" fmla="*/ 1114553 h 1694485"/>
              <a:gd name="connsiteX7" fmla="*/ 915416 w 1032899"/>
              <a:gd name="connsiteY7" fmla="*/ 1284360 h 1694485"/>
              <a:gd name="connsiteX8" fmla="*/ 794071 w 1032899"/>
              <a:gd name="connsiteY8" fmla="*/ 1464971 h 1694485"/>
              <a:gd name="connsiteX9" fmla="*/ 531808 w 1032899"/>
              <a:gd name="connsiteY9" fmla="*/ 1614391 h 1694485"/>
              <a:gd name="connsiteX10" fmla="*/ 387366 w 1032899"/>
              <a:gd name="connsiteY10" fmla="*/ 1694485 h 1694485"/>
              <a:gd name="connsiteX11" fmla="*/ 0 w 1032899"/>
              <a:gd name="connsiteY11" fmla="*/ 175227 h 1694485"/>
              <a:gd name="connsiteX12" fmla="*/ 207433 w 1032899"/>
              <a:gd name="connsiteY12" fmla="*/ 255660 h 1694485"/>
              <a:gd name="connsiteX13" fmla="*/ 338666 w 1032899"/>
              <a:gd name="connsiteY13" fmla="*/ 289527 h 1694485"/>
              <a:gd name="connsiteX0" fmla="*/ 890084 w 1032899"/>
              <a:gd name="connsiteY0" fmla="*/ 0 h 1694485"/>
              <a:gd name="connsiteX1" fmla="*/ 913146 w 1032899"/>
              <a:gd name="connsiteY1" fmla="*/ 256032 h 1694485"/>
              <a:gd name="connsiteX2" fmla="*/ 867223 w 1032899"/>
              <a:gd name="connsiteY2" fmla="*/ 487376 h 1694485"/>
              <a:gd name="connsiteX3" fmla="*/ 857911 w 1032899"/>
              <a:gd name="connsiteY3" fmla="*/ 658301 h 1694485"/>
              <a:gd name="connsiteX4" fmla="*/ 902546 w 1032899"/>
              <a:gd name="connsiteY4" fmla="*/ 796511 h 1694485"/>
              <a:gd name="connsiteX5" fmla="*/ 893605 w 1032899"/>
              <a:gd name="connsiteY5" fmla="*/ 907018 h 1694485"/>
              <a:gd name="connsiteX6" fmla="*/ 1032899 w 1032899"/>
              <a:gd name="connsiteY6" fmla="*/ 1114553 h 1694485"/>
              <a:gd name="connsiteX7" fmla="*/ 915416 w 1032899"/>
              <a:gd name="connsiteY7" fmla="*/ 1284360 h 1694485"/>
              <a:gd name="connsiteX8" fmla="*/ 794071 w 1032899"/>
              <a:gd name="connsiteY8" fmla="*/ 1464971 h 1694485"/>
              <a:gd name="connsiteX9" fmla="*/ 531808 w 1032899"/>
              <a:gd name="connsiteY9" fmla="*/ 1614391 h 1694485"/>
              <a:gd name="connsiteX10" fmla="*/ 387366 w 1032899"/>
              <a:gd name="connsiteY10" fmla="*/ 1694485 h 1694485"/>
              <a:gd name="connsiteX11" fmla="*/ 0 w 1032899"/>
              <a:gd name="connsiteY11" fmla="*/ 175227 h 1694485"/>
              <a:gd name="connsiteX12" fmla="*/ 207433 w 1032899"/>
              <a:gd name="connsiteY12" fmla="*/ 255660 h 1694485"/>
              <a:gd name="connsiteX13" fmla="*/ 338666 w 1032899"/>
              <a:gd name="connsiteY13" fmla="*/ 289527 h 1694485"/>
              <a:gd name="connsiteX0" fmla="*/ 890084 w 1032899"/>
              <a:gd name="connsiteY0" fmla="*/ 0 h 1694485"/>
              <a:gd name="connsiteX1" fmla="*/ 913146 w 1032899"/>
              <a:gd name="connsiteY1" fmla="*/ 256032 h 1694485"/>
              <a:gd name="connsiteX2" fmla="*/ 867223 w 1032899"/>
              <a:gd name="connsiteY2" fmla="*/ 487376 h 1694485"/>
              <a:gd name="connsiteX3" fmla="*/ 857911 w 1032899"/>
              <a:gd name="connsiteY3" fmla="*/ 658301 h 1694485"/>
              <a:gd name="connsiteX4" fmla="*/ 902546 w 1032899"/>
              <a:gd name="connsiteY4" fmla="*/ 796511 h 1694485"/>
              <a:gd name="connsiteX5" fmla="*/ 893605 w 1032899"/>
              <a:gd name="connsiteY5" fmla="*/ 907018 h 1694485"/>
              <a:gd name="connsiteX6" fmla="*/ 1032899 w 1032899"/>
              <a:gd name="connsiteY6" fmla="*/ 1114553 h 1694485"/>
              <a:gd name="connsiteX7" fmla="*/ 915416 w 1032899"/>
              <a:gd name="connsiteY7" fmla="*/ 1284360 h 1694485"/>
              <a:gd name="connsiteX8" fmla="*/ 794071 w 1032899"/>
              <a:gd name="connsiteY8" fmla="*/ 1464971 h 1694485"/>
              <a:gd name="connsiteX9" fmla="*/ 531808 w 1032899"/>
              <a:gd name="connsiteY9" fmla="*/ 1614391 h 1694485"/>
              <a:gd name="connsiteX10" fmla="*/ 387366 w 1032899"/>
              <a:gd name="connsiteY10" fmla="*/ 1694485 h 1694485"/>
              <a:gd name="connsiteX11" fmla="*/ 0 w 1032899"/>
              <a:gd name="connsiteY11" fmla="*/ 175227 h 1694485"/>
              <a:gd name="connsiteX12" fmla="*/ 207433 w 1032899"/>
              <a:gd name="connsiteY12" fmla="*/ 255660 h 1694485"/>
              <a:gd name="connsiteX0" fmla="*/ 890084 w 1032899"/>
              <a:gd name="connsiteY0" fmla="*/ 0 h 1694485"/>
              <a:gd name="connsiteX1" fmla="*/ 913146 w 1032899"/>
              <a:gd name="connsiteY1" fmla="*/ 256032 h 1694485"/>
              <a:gd name="connsiteX2" fmla="*/ 867223 w 1032899"/>
              <a:gd name="connsiteY2" fmla="*/ 487376 h 1694485"/>
              <a:gd name="connsiteX3" fmla="*/ 857911 w 1032899"/>
              <a:gd name="connsiteY3" fmla="*/ 658301 h 1694485"/>
              <a:gd name="connsiteX4" fmla="*/ 902546 w 1032899"/>
              <a:gd name="connsiteY4" fmla="*/ 796511 h 1694485"/>
              <a:gd name="connsiteX5" fmla="*/ 893605 w 1032899"/>
              <a:gd name="connsiteY5" fmla="*/ 907018 h 1694485"/>
              <a:gd name="connsiteX6" fmla="*/ 1032899 w 1032899"/>
              <a:gd name="connsiteY6" fmla="*/ 1114553 h 1694485"/>
              <a:gd name="connsiteX7" fmla="*/ 915416 w 1032899"/>
              <a:gd name="connsiteY7" fmla="*/ 1284360 h 1694485"/>
              <a:gd name="connsiteX8" fmla="*/ 794071 w 1032899"/>
              <a:gd name="connsiteY8" fmla="*/ 1464971 h 1694485"/>
              <a:gd name="connsiteX9" fmla="*/ 531808 w 1032899"/>
              <a:gd name="connsiteY9" fmla="*/ 1614391 h 1694485"/>
              <a:gd name="connsiteX10" fmla="*/ 387366 w 1032899"/>
              <a:gd name="connsiteY10" fmla="*/ 1694485 h 1694485"/>
              <a:gd name="connsiteX11" fmla="*/ 0 w 1032899"/>
              <a:gd name="connsiteY11" fmla="*/ 175227 h 1694485"/>
              <a:gd name="connsiteX0" fmla="*/ 502718 w 645533"/>
              <a:gd name="connsiteY0" fmla="*/ 0 h 1694485"/>
              <a:gd name="connsiteX1" fmla="*/ 525780 w 645533"/>
              <a:gd name="connsiteY1" fmla="*/ 256032 h 1694485"/>
              <a:gd name="connsiteX2" fmla="*/ 479857 w 645533"/>
              <a:gd name="connsiteY2" fmla="*/ 487376 h 1694485"/>
              <a:gd name="connsiteX3" fmla="*/ 470545 w 645533"/>
              <a:gd name="connsiteY3" fmla="*/ 658301 h 1694485"/>
              <a:gd name="connsiteX4" fmla="*/ 515180 w 645533"/>
              <a:gd name="connsiteY4" fmla="*/ 796511 h 1694485"/>
              <a:gd name="connsiteX5" fmla="*/ 506239 w 645533"/>
              <a:gd name="connsiteY5" fmla="*/ 907018 h 1694485"/>
              <a:gd name="connsiteX6" fmla="*/ 645533 w 645533"/>
              <a:gd name="connsiteY6" fmla="*/ 1114553 h 1694485"/>
              <a:gd name="connsiteX7" fmla="*/ 528050 w 645533"/>
              <a:gd name="connsiteY7" fmla="*/ 1284360 h 1694485"/>
              <a:gd name="connsiteX8" fmla="*/ 406705 w 645533"/>
              <a:gd name="connsiteY8" fmla="*/ 1464971 h 1694485"/>
              <a:gd name="connsiteX9" fmla="*/ 144442 w 645533"/>
              <a:gd name="connsiteY9" fmla="*/ 1614391 h 1694485"/>
              <a:gd name="connsiteX10" fmla="*/ 0 w 645533"/>
              <a:gd name="connsiteY10" fmla="*/ 1694485 h 169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5533" h="1694485">
                <a:moveTo>
                  <a:pt x="502718" y="0"/>
                </a:moveTo>
                <a:lnTo>
                  <a:pt x="525780" y="256032"/>
                </a:lnTo>
                <a:lnTo>
                  <a:pt x="479857" y="487376"/>
                </a:lnTo>
                <a:lnTo>
                  <a:pt x="470545" y="658301"/>
                </a:lnTo>
                <a:lnTo>
                  <a:pt x="515180" y="796511"/>
                </a:lnTo>
                <a:lnTo>
                  <a:pt x="506239" y="907018"/>
                </a:lnTo>
                <a:lnTo>
                  <a:pt x="645533" y="1114553"/>
                </a:lnTo>
                <a:lnTo>
                  <a:pt x="528050" y="1284360"/>
                </a:lnTo>
                <a:lnTo>
                  <a:pt x="406705" y="1464971"/>
                </a:lnTo>
                <a:lnTo>
                  <a:pt x="144442" y="1614391"/>
                </a:lnTo>
                <a:lnTo>
                  <a:pt x="0" y="1694485"/>
                </a:lnTo>
              </a:path>
            </a:pathLst>
          </a:custGeom>
          <a:noFill/>
          <a:ln w="114300">
            <a:solidFill>
              <a:srgbClr val="0070C0">
                <a:alpha val="62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17310" y="5257800"/>
            <a:ext cx="258250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DEKALB INDUSTRIAL WAY +</a:t>
            </a:r>
          </a:p>
          <a:p>
            <a:pPr algn="r">
              <a:lnSpc>
                <a:spcPct val="90000"/>
              </a:lnSpc>
            </a:pPr>
            <a:r>
              <a:rPr lang="en-US" sz="1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 PONCE DE LEON AVE</a:t>
            </a:r>
            <a:endParaRPr lang="en-US" sz="1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04571" y="2497282"/>
            <a:ext cx="1104900" cy="703118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Oval 15"/>
          <p:cNvSpPr/>
          <p:nvPr/>
        </p:nvSpPr>
        <p:spPr>
          <a:xfrm>
            <a:off x="7237412" y="3200400"/>
            <a:ext cx="1311741" cy="887986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Oval 16"/>
          <p:cNvSpPr/>
          <p:nvPr/>
        </p:nvSpPr>
        <p:spPr>
          <a:xfrm>
            <a:off x="10437812" y="4038600"/>
            <a:ext cx="810563" cy="442842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8075612" y="2443480"/>
            <a:ext cx="182293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CUT AND COVER 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TUNNEL SECTIONS</a:t>
            </a:r>
            <a:endParaRPr lang="en-US" sz="1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6" grpId="0" animBg="1"/>
      <p:bldP spid="6" grpId="1" animBg="1"/>
      <p:bldP spid="9" grpId="0"/>
      <p:bldP spid="9" grpId="1"/>
      <p:bldP spid="7" grpId="0" animBg="1"/>
      <p:bldP spid="7" grpId="1" animBg="1"/>
      <p:bldP spid="12" grpId="0"/>
      <p:bldP spid="12" grpId="1"/>
      <p:bldP spid="13" grpId="0" animBg="1"/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3646" y="33600"/>
            <a:ext cx="9753600" cy="5635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Current project status</a:t>
            </a:r>
            <a:endParaRPr lang="en-US" sz="28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78745149"/>
              </p:ext>
            </p:extLst>
          </p:nvPr>
        </p:nvGraphicFramePr>
        <p:xfrm>
          <a:off x="545072" y="609600"/>
          <a:ext cx="10883340" cy="5689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4" descr="Image result for more mart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320" y="4800600"/>
            <a:ext cx="122364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avondale tod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412" y="2971800"/>
            <a:ext cx="1257300" cy="83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12" y="1066800"/>
            <a:ext cx="107653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5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7612" y="-223109"/>
            <a:ext cx="6324600" cy="738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31812" y="274638"/>
            <a:ext cx="10972800" cy="639762"/>
          </a:xfrm>
        </p:spPr>
        <p:txBody>
          <a:bodyPr anchor="t">
            <a:normAutofit/>
          </a:bodyPr>
          <a:lstStyle/>
          <a:p>
            <a:pPr algn="ctr"/>
            <a:r>
              <a:rPr lang="en-US" sz="2400" b="1" dirty="0" smtClean="0"/>
              <a:t>More Marta Atlanta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9142412" y="1447800"/>
            <a:ext cx="1676400" cy="129540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7012" y="609600"/>
            <a:ext cx="5638800" cy="5791200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US" sz="1600" b="1" dirty="0"/>
          </a:p>
          <a:p>
            <a:pPr>
              <a:spcBef>
                <a:spcPts val="1200"/>
              </a:spcBef>
            </a:pPr>
            <a:r>
              <a:rPr lang="en-US" sz="2000" dirty="0" smtClean="0"/>
              <a:t>Program:  City of Atlanta Sales Tax Funding Transit Improvements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MARTA </a:t>
            </a:r>
            <a:r>
              <a:rPr lang="en-US" sz="2000" dirty="0" smtClean="0"/>
              <a:t>Board to </a:t>
            </a:r>
            <a:r>
              <a:rPr lang="en-US" sz="2000" dirty="0"/>
              <a:t>adopt recommended project list in Fall 2018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Clifton Corridor project remains Lindbergh Center to Avondale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City of Atlanta will be able to fund a potential first phase within City of Atlanta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Proposed funding for Clifton light rail: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$500 MM Local Funding Share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Anticipated 50% Federal Share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Any extension beyond City of Atlanta dependent on other local funding sources</a:t>
            </a:r>
            <a:endParaRPr lang="en-US" sz="2000" dirty="0"/>
          </a:p>
          <a:p>
            <a:pPr marL="45720" indent="0">
              <a:spcBef>
                <a:spcPts val="600"/>
              </a:spcBef>
              <a:buNone/>
            </a:pP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9371012" y="1524000"/>
            <a:ext cx="153606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Clifton Corridor 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Light Rail</a:t>
            </a:r>
            <a:endParaRPr lang="en-US" sz="1200" dirty="0">
              <a:solidFill>
                <a:srgbClr val="7030A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8611" y="743837"/>
            <a:ext cx="137140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ATLANTA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09212" y="704469"/>
            <a:ext cx="128753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DEKALB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COUNTY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36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Continental North America 16x9">
  <a:themeElements>
    <a:clrScheme name="Custom 2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00B0F0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North American continent presentation (widescreen)</Template>
  <TotalTime>0</TotalTime>
  <Words>1253</Words>
  <Application>Microsoft Office PowerPoint</Application>
  <PresentationFormat>Custom</PresentationFormat>
  <Paragraphs>263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Century Gothic</vt:lpstr>
      <vt:lpstr>1_Continental North America 16x9</vt:lpstr>
      <vt:lpstr>Clifton Corridor Transit Initiative</vt:lpstr>
      <vt:lpstr>agenda</vt:lpstr>
      <vt:lpstr>Regional transit Context</vt:lpstr>
      <vt:lpstr>What is light rail transit?</vt:lpstr>
      <vt:lpstr>Project history</vt:lpstr>
      <vt:lpstr>Considerations for the Preferred Alternative</vt:lpstr>
      <vt:lpstr>Preferred alternative: general overview</vt:lpstr>
      <vt:lpstr>Current project status</vt:lpstr>
      <vt:lpstr>More Marta Atlanta</vt:lpstr>
      <vt:lpstr>Phase 1 – potential schedule</vt:lpstr>
      <vt:lpstr>Druid Hills Neighborhood context map</vt:lpstr>
      <vt:lpstr>CLIFTON ROAD TO North decatur Road</vt:lpstr>
      <vt:lpstr>North Decatur Road</vt:lpstr>
      <vt:lpstr>PowerPoint Presentation</vt:lpstr>
      <vt:lpstr>Druid Hills Area considerations</vt:lpstr>
      <vt:lpstr>North decatur road: emory grove segment N. Decatur Road existing conditions</vt:lpstr>
      <vt:lpstr>North decatur road: emory grove segment N. Decatur Road median alignment with widening to north</vt:lpstr>
      <vt:lpstr>North decatur road: emory grove segment N. Decatur Road median alignment with widening on both sides</vt:lpstr>
      <vt:lpstr>How you can get involved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2016-12-28T20:01:03Z</dcterms:created>
  <dcterms:modified xsi:type="dcterms:W3CDTF">2018-06-25T00:05:28Z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TC028048799991</vt:lpwstr>
  </property>
</Properties>
</file>